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</p:sldIdLst>
  <p:sldSz cx="12192000" cy="6858000"/>
  <p:notesSz cx="6858000" cy="9144000"/>
  <p:embeddedFontLst>
    <p:embeddedFont>
      <p:font typeface="Afacad Flux" panose="020B0604020202020204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fortaa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292F43-D36D-47BE-B1A8-EF6B07DA54D5}">
  <a:tblStyle styleId="{4B292F43-D36D-47BE-B1A8-EF6B07DA54D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7.png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705576" y="1103811"/>
            <a:ext cx="678084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b="1" dirty="0">
                <a:solidFill>
                  <a:srgbClr val="F59E0B"/>
                </a:solidFill>
                <a:latin typeface="Comfortaa"/>
                <a:sym typeface="Comfortaa"/>
              </a:rPr>
              <a:t>PHÁT TRIỂN NHẬN THỨC</a:t>
            </a:r>
            <a:endParaRPr dirty="0"/>
          </a:p>
        </p:txBody>
      </p:sp>
      <p:sp>
        <p:nvSpPr>
          <p:cNvPr id="86" name="Google Shape;86;p13"/>
          <p:cNvSpPr txBox="1"/>
          <p:nvPr/>
        </p:nvSpPr>
        <p:spPr>
          <a:xfrm>
            <a:off x="2705576" y="3719368"/>
            <a:ext cx="6780847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b="1" dirty="0">
                <a:solidFill>
                  <a:srgbClr val="F97316"/>
                </a:solidFill>
                <a:latin typeface="Comfortaa"/>
                <a:ea typeface="Comfortaa"/>
                <a:cs typeface="Comfortaa"/>
                <a:sym typeface="Comfortaa"/>
              </a:rPr>
              <a:t>Trò chuyện về một số nguồn sáng</a:t>
            </a:r>
            <a:endParaRPr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4187130"/>
            <a:ext cx="11049000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080194"/>
            <a:ext cx="3492549" cy="282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9799" y="1080194"/>
            <a:ext cx="3492549" cy="282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8099" y="1080194"/>
            <a:ext cx="3492549" cy="2821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 txBox="1"/>
          <p:nvPr/>
        </p:nvSpPr>
        <p:spPr>
          <a:xfrm>
            <a:off x="804226" y="2413694"/>
            <a:ext cx="30270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Mặt Trăng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876300" y="2813744"/>
            <a:ext cx="2882949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Chiếu sáng dịu dàng vào ban đêm.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4582525" y="2413694"/>
            <a:ext cx="30270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Các Vì Sao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4654599" y="2813744"/>
            <a:ext cx="2882949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Lấp lánh trên bầu trời xa.</a:t>
            </a:r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8360825" y="2413694"/>
            <a:ext cx="30270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Đom Đóm</a:t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8432899" y="2813744"/>
            <a:ext cx="2882949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Những chiếc đèn lồng nhỏ biết bay.</a:t>
            </a:r>
            <a:endParaRPr/>
          </a:p>
        </p:txBody>
      </p:sp>
      <p:pic>
        <p:nvPicPr>
          <p:cNvPr id="124" name="Google Shape;124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03387" y="1461194"/>
            <a:ext cx="4286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72150" y="1461194"/>
            <a:ext cx="6477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88549" y="1461194"/>
            <a:ext cx="571500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571500" y="289619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563EB"/>
                </a:solidFill>
                <a:latin typeface="Comfortaa"/>
                <a:ea typeface="Comfortaa"/>
                <a:cs typeface="Comfortaa"/>
                <a:sym typeface="Comfortaa"/>
              </a:rPr>
              <a:t>Các Bạn Sáng Tự Nhiên Khác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0250" y="2199382"/>
            <a:ext cx="571500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/>
          <p:nvPr/>
        </p:nvSpPr>
        <p:spPr>
          <a:xfrm>
            <a:off x="5381625" y="3151882"/>
            <a:ext cx="1428750" cy="57150"/>
          </a:xfrm>
          <a:prstGeom prst="rect">
            <a:avLst/>
          </a:prstGeom>
          <a:solidFill>
            <a:srgbClr val="FBB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2400538" y="3399532"/>
            <a:ext cx="7390923" cy="74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 i="0" u="none" strike="noStrike" cap="none">
                <a:solidFill>
                  <a:srgbClr val="F97316"/>
                </a:solidFill>
                <a:latin typeface="Comfortaa"/>
                <a:ea typeface="Comfortaa"/>
                <a:cs typeface="Comfortaa"/>
                <a:sym typeface="Comfortaa"/>
              </a:rPr>
              <a:t>Ánh Sáng Nhân Tạo</a:t>
            </a: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2576512" y="4142482"/>
            <a:ext cx="7038975" cy="37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Là những nguồn sáng do con người chúng mình tạo ra đấy!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191928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571500" y="2922389"/>
            <a:ext cx="555069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Bạn Đường Trong Bóng Đêm</a:t>
            </a:r>
            <a:endParaRPr/>
          </a:p>
        </p:txBody>
      </p:sp>
      <p:sp>
        <p:nvSpPr>
          <p:cNvPr id="144" name="Google Shape;144;p18"/>
          <p:cNvSpPr txBox="1"/>
          <p:nvPr/>
        </p:nvSpPr>
        <p:spPr>
          <a:xfrm>
            <a:off x="571500" y="3338810"/>
            <a:ext cx="5286375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Đèn pin giúp chúng mình nhìn thấy đường khi trời tối hoặc khi mất điện.</a:t>
            </a:r>
            <a:endParaRPr/>
          </a:p>
        </p:txBody>
      </p:sp>
      <p:sp>
        <p:nvSpPr>
          <p:cNvPr id="145" name="Google Shape;145;p18"/>
          <p:cNvSpPr txBox="1"/>
          <p:nvPr/>
        </p:nvSpPr>
        <p:spPr>
          <a:xfrm>
            <a:off x="571500" y="4121646"/>
            <a:ext cx="5286375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Chúng mình có thể tự tay bật và tắt đèn theo ý muốn nữa nhé!</a:t>
            </a:r>
            <a:endParaRPr/>
          </a:p>
        </p:txBody>
      </p:sp>
      <p:pic>
        <p:nvPicPr>
          <p:cNvPr id="146" name="Google Shape;14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191928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8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563EB"/>
                </a:solidFill>
                <a:latin typeface="Comfortaa"/>
                <a:ea typeface="Comfortaa"/>
                <a:cs typeface="Comfortaa"/>
                <a:sym typeface="Comfortaa"/>
              </a:rPr>
              <a:t>Chiếc Đèn Pin Nhỏ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19287"/>
            <a:ext cx="5286375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919287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6334125" y="2762398"/>
            <a:ext cx="5550693" cy="238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0000"/>
                </a:solidFill>
                <a:latin typeface="Afacad Flux"/>
                <a:ea typeface="Afacad Flux"/>
                <a:cs typeface="Afacad Flux"/>
                <a:sym typeface="Afacad Flux"/>
              </a:rPr>
              <a:t>Ngọn Lửa Ấm Áp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6334125" y="3178819"/>
            <a:ext cx="5286375" cy="959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Nến cũng tỏa ra ánh sáng nhưng bé nhớ nhé: nến có lửa nên chúng mình tuyệt đối không được tự ý nghịch đâu nha!</a:t>
            </a:r>
            <a:endParaRPr/>
          </a:p>
        </p:txBody>
      </p:sp>
      <p:sp>
        <p:nvSpPr>
          <p:cNvPr id="157" name="Google Shape;157;p19"/>
          <p:cNvSpPr txBox="1"/>
          <p:nvPr/>
        </p:nvSpPr>
        <p:spPr>
          <a:xfrm>
            <a:off x="6334125" y="4281636"/>
            <a:ext cx="5286375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Ánh sáng của nến cũng là do con người tạo ra khi cần thiết.</a:t>
            </a:r>
            <a:endParaRPr/>
          </a:p>
        </p:txBody>
      </p:sp>
      <p:sp>
        <p:nvSpPr>
          <p:cNvPr id="158" name="Google Shape;158;p19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563EB"/>
                </a:solidFill>
                <a:latin typeface="Comfortaa"/>
                <a:ea typeface="Comfortaa"/>
                <a:cs typeface="Comfortaa"/>
                <a:sym typeface="Comfortaa"/>
              </a:rPr>
              <a:t>Cây Nến Lung Linh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91000" y="4377630"/>
            <a:ext cx="3810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365944"/>
            <a:ext cx="3492549" cy="282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49799" y="1365944"/>
            <a:ext cx="3492549" cy="282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28099" y="1365944"/>
            <a:ext cx="3492549" cy="2821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1000" y="4377630"/>
            <a:ext cx="733425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804226" y="2699444"/>
            <a:ext cx="30270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Bóng Điện</a:t>
            </a:r>
            <a:endParaRPr/>
          </a:p>
        </p:txBody>
      </p:sp>
      <p:sp>
        <p:nvSpPr>
          <p:cNvPr id="170" name="Google Shape;170;p20"/>
          <p:cNvSpPr txBox="1"/>
          <p:nvPr/>
        </p:nvSpPr>
        <p:spPr>
          <a:xfrm>
            <a:off x="876300" y="3099494"/>
            <a:ext cx="2882949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Thắp sáng lớp học và ngôi nhà của bé.</a:t>
            </a:r>
            <a:endParaRPr/>
          </a:p>
        </p:txBody>
      </p:sp>
      <p:sp>
        <p:nvSpPr>
          <p:cNvPr id="171" name="Google Shape;171;p20"/>
          <p:cNvSpPr txBox="1"/>
          <p:nvPr/>
        </p:nvSpPr>
        <p:spPr>
          <a:xfrm>
            <a:off x="4582525" y="2699444"/>
            <a:ext cx="30270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Đèn Dầu</a:t>
            </a:r>
            <a:endParaRPr/>
          </a:p>
        </p:txBody>
      </p:sp>
      <p:sp>
        <p:nvSpPr>
          <p:cNvPr id="172" name="Google Shape;172;p20"/>
          <p:cNvSpPr txBox="1"/>
          <p:nvPr/>
        </p:nvSpPr>
        <p:spPr>
          <a:xfrm>
            <a:off x="4654599" y="3099494"/>
            <a:ext cx="2882949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Dùng dầu để thắp lên ánh sáng.</a:t>
            </a:r>
            <a:endParaRPr/>
          </a:p>
        </p:txBody>
      </p:sp>
      <p:sp>
        <p:nvSpPr>
          <p:cNvPr id="173" name="Google Shape;173;p20"/>
          <p:cNvSpPr txBox="1"/>
          <p:nvPr/>
        </p:nvSpPr>
        <p:spPr>
          <a:xfrm>
            <a:off x="8360825" y="2699444"/>
            <a:ext cx="3027097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E293B"/>
                </a:solidFill>
                <a:latin typeface="Comfortaa"/>
                <a:ea typeface="Comfortaa"/>
                <a:cs typeface="Comfortaa"/>
                <a:sym typeface="Comfortaa"/>
              </a:rPr>
              <a:t>Điện Thoại</a:t>
            </a:r>
            <a:endParaRPr/>
          </a:p>
        </p:txBody>
      </p:sp>
      <p:sp>
        <p:nvSpPr>
          <p:cNvPr id="174" name="Google Shape;174;p20"/>
          <p:cNvSpPr txBox="1"/>
          <p:nvPr/>
        </p:nvSpPr>
        <p:spPr>
          <a:xfrm>
            <a:off x="8432899" y="3099494"/>
            <a:ext cx="2882949" cy="6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Màn hình cũng phát ra ánh sáng đấy!</a:t>
            </a:r>
            <a:endParaRPr/>
          </a:p>
        </p:txBody>
      </p:sp>
      <p:pic>
        <p:nvPicPr>
          <p:cNvPr id="175" name="Google Shape;175;p20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03387" y="1746944"/>
            <a:ext cx="4286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0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43587" y="1746944"/>
            <a:ext cx="50482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0" descr="imag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659987" y="1746944"/>
            <a:ext cx="428625" cy="5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0"/>
          <p:cNvSpPr txBox="1"/>
          <p:nvPr/>
        </p:nvSpPr>
        <p:spPr>
          <a:xfrm>
            <a:off x="571500" y="571500"/>
            <a:ext cx="11601450" cy="50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2563EB"/>
                </a:solidFill>
                <a:latin typeface="Comfortaa"/>
                <a:ea typeface="Comfortaa"/>
                <a:cs typeface="Comfortaa"/>
                <a:sym typeface="Comfortaa"/>
              </a:rPr>
              <a:t>Thêm Nhiều Nguồn Sáng Khác</a:t>
            </a:r>
            <a:endParaRPr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4"/>
          <p:cNvSpPr txBox="1"/>
          <p:nvPr/>
        </p:nvSpPr>
        <p:spPr>
          <a:xfrm>
            <a:off x="2500550" y="1693515"/>
            <a:ext cx="7190898" cy="105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F59E0B"/>
                </a:solidFill>
                <a:latin typeface="Comfortaa"/>
                <a:ea typeface="Comfortaa"/>
                <a:cs typeface="Comfortaa"/>
                <a:sym typeface="Comfortaa"/>
              </a:rPr>
              <a:t>BÉ GIỎI QUÁ!</a:t>
            </a:r>
            <a:endParaRPr/>
          </a:p>
        </p:txBody>
      </p:sp>
      <p:sp>
        <p:nvSpPr>
          <p:cNvPr id="218" name="Google Shape;218;p24"/>
          <p:cNvSpPr txBox="1"/>
          <p:nvPr/>
        </p:nvSpPr>
        <p:spPr>
          <a:xfrm>
            <a:off x="2671762" y="2941290"/>
            <a:ext cx="6848475" cy="42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Hôm nay chúng mình đã học về các nguồn sáng thật vui.</a:t>
            </a:r>
            <a:endParaRPr/>
          </a:p>
        </p:txBody>
      </p:sp>
      <p:sp>
        <p:nvSpPr>
          <p:cNvPr id="219" name="Google Shape;219;p24"/>
          <p:cNvSpPr txBox="1"/>
          <p:nvPr/>
        </p:nvSpPr>
        <p:spPr>
          <a:xfrm>
            <a:off x="2671762" y="4701480"/>
            <a:ext cx="6848475" cy="319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475569"/>
                </a:solidFill>
                <a:latin typeface="Afacad Flux"/>
                <a:ea typeface="Afacad Flux"/>
                <a:cs typeface="Afacad Flux"/>
                <a:sym typeface="Afacad Flux"/>
              </a:rPr>
              <a:t>Hẹn gặp lại các con vào bài học sau nhé!</a:t>
            </a:r>
            <a:endParaRPr/>
          </a:p>
        </p:txBody>
      </p:sp>
      <p:pic>
        <p:nvPicPr>
          <p:cNvPr id="220" name="Google Shape;220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6850" y="3844230"/>
            <a:ext cx="4762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72175" y="3844230"/>
            <a:ext cx="361950" cy="47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53200" y="3844230"/>
            <a:ext cx="36195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221</Words>
  <Application>Microsoft Office PowerPoint</Application>
  <PresentationFormat>Widescreen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Comfortaa</vt:lpstr>
      <vt:lpstr>Afacad Flux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HTTC</cp:lastModifiedBy>
  <cp:revision>5</cp:revision>
  <dcterms:modified xsi:type="dcterms:W3CDTF">2026-05-19T02:40:31Z</dcterms:modified>
</cp:coreProperties>
</file>