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Quicksand"/>
      <p:regular r:id="rId19"/>
      <p:bold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bold.fntdata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Quicksa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0" Type="http://schemas.openxmlformats.org/officeDocument/2006/relationships/image" Target="../media/image28.png"/><Relationship Id="rId9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20615" y="2183606"/>
            <a:ext cx="61507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EA580C"/>
                </a:solidFill>
                <a:latin typeface="Comfortaa"/>
                <a:ea typeface="Comfortaa"/>
                <a:cs typeface="Comfortaa"/>
                <a:sym typeface="Comfortaa"/>
              </a:rPr>
              <a:t>Cóc Kiện Trời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971925" y="3631406"/>
            <a:ext cx="424815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A3412"/>
                </a:solidFill>
                <a:latin typeface="Quicksand"/>
                <a:ea typeface="Quicksand"/>
                <a:cs typeface="Quicksand"/>
                <a:sym typeface="Quicksand"/>
              </a:rPr>
              <a:t>Câu chuyện cổ tích Việt Nam</a:t>
            </a:r>
            <a:endParaRPr/>
          </a:p>
        </p:txBody>
      </p:sp>
      <p:pic>
        <p:nvPicPr>
          <p:cNvPr descr="image.png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9750" y="4486721"/>
            <a:ext cx="952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571500" y="571500"/>
            <a:ext cx="52006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Mưa về vui quá!</a:t>
            </a:r>
            <a:endParaRPr/>
          </a:p>
        </p:txBody>
      </p:sp>
      <p:pic>
        <p:nvPicPr>
          <p:cNvPr descr="image.png" id="212" name="Google Shape;21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571500" y="1362075"/>
            <a:ext cx="495300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Mưa rơi ào ào xuống trần gian. Nước tràn đầy hồ ao, sông suối.</a:t>
            </a: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571500" y="2302966"/>
            <a:ext cx="495300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Cây cỏ xanh tươi trở lại, muôn loài reo hò vui sướng vì được uống nước thỏa thuê.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571500" y="3243857"/>
            <a:ext cx="495300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Cóc và các bạn trở về trong niềm vui chiến thắng!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0" name="Google Shape;2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1" name="Google Shape;2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1187" y="2359521"/>
            <a:ext cx="842962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3971925" y="5274171"/>
            <a:ext cx="424815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EA580C"/>
                </a:solidFill>
                <a:latin typeface="Quicksand"/>
                <a:ea typeface="Quicksand"/>
                <a:cs typeface="Quicksand"/>
                <a:sym typeface="Quicksand"/>
              </a:rPr>
              <a:t>Bé cùng học thuộc câu hát này nhé!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2681287" y="3178671"/>
            <a:ext cx="6829425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C2410C"/>
                </a:solidFill>
                <a:latin typeface="Comfortaa"/>
                <a:ea typeface="Comfortaa"/>
                <a:cs typeface="Comfortaa"/>
                <a:sym typeface="Comfortaa"/>
              </a:rPr>
              <a:t>"Con Cóc là cậu ông Trời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150" u="none" cap="none" strike="noStrike">
                <a:solidFill>
                  <a:srgbClr val="C2410C"/>
                </a:solidFill>
                <a:latin typeface="Comfortaa"/>
                <a:ea typeface="Comfortaa"/>
                <a:cs typeface="Comfortaa"/>
                <a:sym typeface="Comfortaa"/>
              </a:rPr>
              <a:t> Hễ ai đánh Cóc là Trời đánh cho"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Câu hát dân gian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9" name="Google Shape;2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2257425" y="1471761"/>
            <a:ext cx="806100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0EA5E9"/>
                </a:solidFill>
                <a:latin typeface="Quicksand"/>
                <a:ea typeface="Quicksand"/>
                <a:cs typeface="Quicksand"/>
                <a:sym typeface="Quicksand"/>
              </a:rPr>
              <a:t>Bé nhớ gì nào?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2257425" y="5449937"/>
            <a:ext cx="767715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0284C7"/>
                </a:solidFill>
                <a:latin typeface="Quicksand"/>
                <a:ea typeface="Quicksand"/>
                <a:cs typeface="Quicksand"/>
                <a:sym typeface="Quicksand"/>
              </a:rPr>
              <a:t>Bé hãy luôn chăm ngoan và giỏi giang như bạn Cóc nhé!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3501330" y="3015704"/>
            <a:ext cx="566544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Truyện có tên là gì?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3501330" y="3552825"/>
            <a:ext cx="566544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Vì sao bạn Cóc đi kiện trời?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3501330" y="4089945"/>
            <a:ext cx="566544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Bé học được gì từ bạn Cóc? (Thông minh, dũng cảm, đoàn kết)</a:t>
            </a:r>
            <a:endParaRPr/>
          </a:p>
        </p:txBody>
      </p:sp>
      <p:pic>
        <p:nvPicPr>
          <p:cNvPr descr="image.png" id="235" name="Google Shape;23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5080" y="3058566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6" name="Google Shape;2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5080" y="3595687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7" name="Google Shape;2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5080" y="4132808"/>
            <a:ext cx="3048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2" name="Google Shape;2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571500" y="1620738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571500" y="2392263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571500" y="3163788"/>
            <a:ext cx="11049000" cy="902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571500" y="4066430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571500" y="4837955"/>
            <a:ext cx="11049000" cy="902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571500" y="238273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571500" y="238273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571500" y="315426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571500" y="315426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571500" y="405690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571500" y="405690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571500" y="482843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571500" y="482843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571500" y="573107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571500" y="573107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58" name="Google Shape;25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76361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1666875" y="1784598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https://st.vndoc.com/data/image/2025/05/26/mua-he-700.jpg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1666875" y="2005458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Quicksand"/>
                <a:ea typeface="Quicksand"/>
                <a:cs typeface="Quicksand"/>
                <a:sym typeface="Quicksand"/>
              </a:rPr>
              <a:t>vndoc.com</a:t>
            </a:r>
            <a:endParaRPr/>
          </a:p>
        </p:txBody>
      </p:sp>
      <p:pic>
        <p:nvPicPr>
          <p:cNvPr descr="image.png" id="261" name="Google Shape;26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53513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5"/>
          <p:cNvSpPr txBox="1"/>
          <p:nvPr/>
        </p:nvSpPr>
        <p:spPr>
          <a:xfrm>
            <a:off x="1666875" y="2556123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http://cdn.sachhayonline.com/wp-content/uploads/2026/02/tom-tat-coc-kien-troi.jpg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1666875" y="2776983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Quicksand"/>
                <a:ea typeface="Quicksand"/>
                <a:cs typeface="Quicksand"/>
                <a:sym typeface="Quicksand"/>
              </a:rPr>
              <a:t>www.sachhayonline.com</a:t>
            </a:r>
            <a:endParaRPr/>
          </a:p>
        </p:txBody>
      </p:sp>
      <p:pic>
        <p:nvPicPr>
          <p:cNvPr descr="image.png" id="264" name="Google Shape;26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37214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/>
        </p:nvSpPr>
        <p:spPr>
          <a:xfrm>
            <a:off x="1666875" y="3306663"/>
            <a:ext cx="99536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https://cdn.eva.vn/upload/4-2017/images/2017-11-07/hinh-anh-ke-chuyen-be-nghe-ke-truyen-co-tich-con-coc-kien-troi-cho-be-nghe-1-1510050584-686-width640height480.jpg</a:t>
            </a:r>
            <a:endParaRPr/>
          </a:p>
        </p:txBody>
      </p:sp>
      <p:sp>
        <p:nvSpPr>
          <p:cNvPr id="266" name="Google Shape;266;p25"/>
          <p:cNvSpPr txBox="1"/>
          <p:nvPr/>
        </p:nvSpPr>
        <p:spPr>
          <a:xfrm>
            <a:off x="1666875" y="3700760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Quicksand"/>
                <a:ea typeface="Quicksand"/>
                <a:cs typeface="Quicksand"/>
                <a:sym typeface="Quicksand"/>
              </a:rPr>
              <a:t>mnleloi.bacninh.edu.vn</a:t>
            </a:r>
            <a:endParaRPr/>
          </a:p>
        </p:txBody>
      </p:sp>
      <p:pic>
        <p:nvPicPr>
          <p:cNvPr descr="image.png" id="267" name="Google Shape;26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20930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1666875" y="4230290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https://vietjack.com/tieng-viet-3-ct/images/coc-kien-troi-trang-120-121-122-131166.PNG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1666875" y="4451151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Quicksand"/>
                <a:ea typeface="Quicksand"/>
                <a:cs typeface="Quicksand"/>
                <a:sym typeface="Quicksand"/>
              </a:rPr>
              <a:t>vietjack.com</a:t>
            </a:r>
            <a:endParaRPr/>
          </a:p>
        </p:txBody>
      </p:sp>
      <p:pic>
        <p:nvPicPr>
          <p:cNvPr descr="image.png" id="270" name="Google Shape;27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504631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1666875" y="4980830"/>
            <a:ext cx="99536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https://static.wikia.nocookie.net/the-gioi-anime-anime-world/images/c/c8/Photo-3-1506330689889.png/revision/latest/scale-to-width-down/383?cb=20180429055222&amp;path-prefix=vi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1666875" y="5374927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Quicksand"/>
                <a:ea typeface="Quicksand"/>
                <a:cs typeface="Quicksand"/>
                <a:sym typeface="Quicksand"/>
              </a:rPr>
              <a:t>the-gioi-anime-anime-world.fandom.com</a:t>
            </a:r>
            <a:endParaRPr/>
          </a:p>
        </p:txBody>
      </p:sp>
      <p:pic>
        <p:nvPicPr>
          <p:cNvPr descr="image.png" id="273" name="Google Shape;27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588347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 txBox="1"/>
          <p:nvPr/>
        </p:nvSpPr>
        <p:spPr>
          <a:xfrm>
            <a:off x="1666875" y="5904458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https://i.ytimg.com/vi/MIbB4EC4opk/maxresdefault.jpg</a:t>
            </a:r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1666875" y="6125319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Quicksand"/>
                <a:ea typeface="Quicksand"/>
                <a:cs typeface="Quicksand"/>
                <a:sym typeface="Quicksand"/>
              </a:rPr>
              <a:t>www.youtube.com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571500" y="734913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60389"/>
            <a:ext cx="5286375" cy="3802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156519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90600" y="2884289"/>
            <a:ext cx="4448175" cy="1706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9A3412"/>
                </a:solidFill>
                <a:latin typeface="Quicksand"/>
                <a:ea typeface="Quicksand"/>
                <a:cs typeface="Quicksand"/>
                <a:sym typeface="Quicksand"/>
              </a:rPr>
              <a:t>"Mùa gì nóng bức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9A3412"/>
                </a:solidFill>
                <a:latin typeface="Quicksand"/>
                <a:ea typeface="Quicksand"/>
                <a:cs typeface="Quicksand"/>
                <a:sym typeface="Quicksand"/>
              </a:rPr>
              <a:t> Trời nắng chang chang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9A3412"/>
                </a:solidFill>
                <a:latin typeface="Quicksand"/>
                <a:ea typeface="Quicksand"/>
                <a:cs typeface="Quicksand"/>
                <a:sym typeface="Quicksand"/>
              </a:rPr>
              <a:t> Đi học đi làm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rgbClr val="9A3412"/>
                </a:solidFill>
                <a:latin typeface="Quicksand"/>
                <a:ea typeface="Quicksand"/>
                <a:cs typeface="Quicksand"/>
                <a:sym typeface="Quicksand"/>
              </a:rPr>
              <a:t> Phải đội mũ nón?"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879395" y="4781550"/>
            <a:ext cx="4670583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A580C"/>
                </a:solidFill>
                <a:latin typeface="Quicksand"/>
                <a:ea typeface="Quicksand"/>
                <a:cs typeface="Quicksand"/>
                <a:sym typeface="Quicksand"/>
              </a:rPr>
              <a:t>Là Mùa Hè!</a:t>
            </a:r>
            <a:endParaRPr/>
          </a:p>
        </p:txBody>
      </p:sp>
      <p:pic>
        <p:nvPicPr>
          <p:cNvPr descr="image.png" id="97" name="Google Shape;9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0325" y="2232719"/>
            <a:ext cx="14859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Bé giải đố cùng cô nhé!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71500" y="571500"/>
            <a:ext cx="52006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B91C1C"/>
                </a:solidFill>
                <a:latin typeface="Comfortaa"/>
                <a:ea typeface="Comfortaa"/>
                <a:cs typeface="Comfortaa"/>
                <a:sym typeface="Comfortaa"/>
              </a:rPr>
              <a:t>Hạn Hán Kéo Dài</a:t>
            </a:r>
            <a:endParaRPr/>
          </a:p>
        </p:txBody>
      </p:sp>
      <p:pic>
        <p:nvPicPr>
          <p:cNvPr descr="image.png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71500" y="1362075"/>
            <a:ext cx="495300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Đã </a:t>
            </a: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ba năm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rồi, trời không có một giọt mưa nào cả.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71500" y="2302966"/>
            <a:ext cx="4953000" cy="10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Khắp nơi đất đai nứt nẻ, cây cối khát nước chết rụi. Các bạn thú cũng không có nước uống.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571500" y="3590478"/>
            <a:ext cx="495300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Cóc Tía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quyết tâm lên Thiên Đình để kiện ông Trời!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17650"/>
            <a:ext cx="1981200" cy="351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8450" y="1917650"/>
            <a:ext cx="1981200" cy="351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1917650"/>
            <a:ext cx="1981200" cy="351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2350" y="1917650"/>
            <a:ext cx="1981200" cy="351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9300" y="1917650"/>
            <a:ext cx="1981200" cy="35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548062" y="5716041"/>
            <a:ext cx="5095875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5803D"/>
                </a:solidFill>
                <a:latin typeface="Quicksand"/>
                <a:ea typeface="Quicksand"/>
                <a:cs typeface="Quicksand"/>
                <a:sym typeface="Quicksand"/>
              </a:rPr>
              <a:t>Cùng nhau, chúng ta sẽ làm nên sức mạnh!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52011" y="3174950"/>
            <a:ext cx="142017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Bạn Cóc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85825" y="3851225"/>
            <a:ext cx="135255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Dũng cảm &amp; mưu trí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3118961" y="3174950"/>
            <a:ext cx="14201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Bạn Cua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3152775" y="4279850"/>
            <a:ext cx="135255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Kẹp thật đau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5385911" y="3174950"/>
            <a:ext cx="14201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Bạn Gấu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5419725" y="4279850"/>
            <a:ext cx="135255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Sức mạnh phi thường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652861" y="3174950"/>
            <a:ext cx="14201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Bạn Cọp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7686675" y="4279850"/>
            <a:ext cx="135255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Chúa tể sơn lâm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9919811" y="3174950"/>
            <a:ext cx="14201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Đàn Ong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9953625" y="4279850"/>
            <a:ext cx="1352550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Châm đốt rất hăng</a:t>
            </a:r>
            <a:endParaRPr/>
          </a:p>
        </p:txBody>
      </p:sp>
      <p:pic>
        <p:nvPicPr>
          <p:cNvPr descr="image.png" id="130" name="Google Shape;13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5400" y="2289125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0925" y="228912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57875" y="228912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96250" y="2289125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Cóc và Những Người Bạn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9" name="Google Shape;1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133873"/>
            <a:ext cx="5286375" cy="1855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3133873"/>
            <a:ext cx="5286375" cy="185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571500" y="3476773"/>
            <a:ext cx="5550693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286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66534"/>
                </a:solidFill>
                <a:latin typeface="Quicksand"/>
                <a:ea typeface="Quicksand"/>
                <a:cs typeface="Quicksand"/>
                <a:sym typeface="Quicksand"/>
              </a:rPr>
              <a:t>Vị trí nấp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571500" y="4153048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Cua nấp vào chum nước. Cáo, Gấu, Cọp nấp ở hai bên bụi rậm.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6334125" y="3476773"/>
            <a:ext cx="5550693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9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991B1B"/>
                </a:solidFill>
                <a:latin typeface="Quicksand"/>
                <a:ea typeface="Quicksand"/>
                <a:cs typeface="Quicksand"/>
                <a:sym typeface="Quicksand"/>
              </a:rPr>
              <a:t>Tín hiệu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6334125" y="4153048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Cóc một mình nhảy lên đánh trống kêu oan vang dội trời cao.</a:t>
            </a:r>
            <a:endParaRPr/>
          </a:p>
        </p:txBody>
      </p:sp>
      <p:pic>
        <p:nvPicPr>
          <p:cNvPr descr="image.png" id="146" name="Google Shape;14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524398"/>
            <a:ext cx="428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4125" y="3524398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Kế hoạch thông minh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4" name="Google Shape;1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18394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" y="1994594"/>
            <a:ext cx="12382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6334125" y="3006328"/>
            <a:ext cx="5550693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Tùng! Tùng! Tùng!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6334125" y="3682603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Tiếng trống vang động cả Thiên cung khiến Ngọc Hoàng giật mình.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334125" y="4623494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Ngọc Hoàng tức giận sai các thần ra trị tội con Cóc bé nhỏ.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Tiếng trống vang trời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4152900" y="4819650"/>
            <a:ext cx="388620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B91C1C"/>
                </a:solidFill>
                <a:latin typeface="Quicksand"/>
                <a:ea typeface="Quicksand"/>
                <a:cs typeface="Quicksand"/>
                <a:sym typeface="Quicksand"/>
              </a:rPr>
              <a:t>Quân nhà trời thua chạy tan tác!</a:t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571500" y="3864322"/>
            <a:ext cx="11049000" cy="571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71500" y="3537793"/>
            <a:ext cx="220980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Gà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bay ra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571500" y="4055864"/>
            <a:ext cx="2209800" cy="23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Cáo vồ Gà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3517850" y="3537793"/>
            <a:ext cx="220980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Chó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xông ra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3517850" y="4055864"/>
            <a:ext cx="2209800" cy="23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Gấu tát Chó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6464200" y="3537793"/>
            <a:ext cx="220980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Lính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xông ra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6464200" y="4055864"/>
            <a:ext cx="2209800" cy="23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Cọp quật lính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9410551" y="3537793"/>
            <a:ext cx="220980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Thiên Lôi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9410551" y="4055864"/>
            <a:ext cx="2209800" cy="23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Ong &amp; Cua trị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Cuộc chiến đấu dũng cảm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1562100" y="3750096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508450" y="3750096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454800" y="3750096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10401151" y="3750096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5" name="Google Shape;18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156519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571500" y="2826394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Thiên Lôi bị đàn Ong đốt túi bụi, vội vàng nhảy vào chum nước để trốn.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571500" y="3767286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Nào ngờ, bạn </a:t>
            </a: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Cua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đang chờ sẵn dưới chum, giơ càng </a:t>
            </a: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kẹp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thật đau!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571500" y="4708177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Thiên Lôi hoảng hốt nhảy ra thì bị </a:t>
            </a:r>
            <a:r>
              <a:rPr b="1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Cọp</a:t>
            </a: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 vồ ngay.</a:t>
            </a:r>
            <a:endParaRPr/>
          </a:p>
        </p:txBody>
      </p:sp>
      <p:pic>
        <p:nvPicPr>
          <p:cNvPr descr="image.png" id="189" name="Google Shape;18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0325" y="2232719"/>
            <a:ext cx="51339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Thiên Lôi và chiếc chum nước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5" name="Google Shape;1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56519"/>
            <a:ext cx="52863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" y="2232719"/>
            <a:ext cx="51339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6334125" y="3117651"/>
            <a:ext cx="5550693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F4444"/>
                </a:solidFill>
                <a:latin typeface="Quicksand"/>
                <a:ea typeface="Quicksand"/>
                <a:cs typeface="Quicksand"/>
                <a:sym typeface="Quicksand"/>
              </a:rPr>
              <a:t>Kết quả thật bất ngờ: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6810375" y="3736776"/>
            <a:ext cx="4810125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Ngọc Hoàng phải mời Cóc vào cung.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6810375" y="4273897"/>
            <a:ext cx="4810125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Ngọc Hoàng hứa sẽ cho mưa ngay.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6810375" y="4811017"/>
            <a:ext cx="4810125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334155"/>
                </a:solidFill>
                <a:latin typeface="Quicksand"/>
                <a:ea typeface="Quicksand"/>
                <a:cs typeface="Quicksand"/>
                <a:sym typeface="Quicksand"/>
              </a:rPr>
              <a:t>Hễ Cóc nghiến răng là trời sẽ mưa.</a:t>
            </a:r>
            <a:endParaRPr/>
          </a:p>
        </p:txBody>
      </p:sp>
      <p:pic>
        <p:nvPicPr>
          <p:cNvPr descr="image.png" id="202" name="Google Shape;20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3779639"/>
            <a:ext cx="238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3" name="Google Shape;20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4316759"/>
            <a:ext cx="238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4853880"/>
            <a:ext cx="238125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571500" y="950862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Ngọc Hoàng giảng hòa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