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1" r:id="rId2"/>
    <p:sldId id="272" r:id="rId3"/>
    <p:sldId id="273" r:id="rId4"/>
    <p:sldId id="270" r:id="rId5"/>
    <p:sldId id="257" r:id="rId6"/>
    <p:sldId id="258" r:id="rId7"/>
    <p:sldId id="259" r:id="rId8"/>
    <p:sldId id="274" r:id="rId9"/>
    <p:sldId id="264" r:id="rId10"/>
    <p:sldId id="265" r:id="rId11"/>
    <p:sldId id="280" r:id="rId12"/>
    <p:sldId id="267" r:id="rId13"/>
    <p:sldId id="268" r:id="rId14"/>
    <p:sldId id="285" r:id="rId15"/>
    <p:sldId id="283" r:id="rId16"/>
    <p:sldId id="275" r:id="rId17"/>
    <p:sldId id="278" r:id="rId18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02" autoAdjust="0"/>
    <p:restoredTop sz="94614" autoAdjust="0"/>
  </p:normalViewPr>
  <p:slideViewPr>
    <p:cSldViewPr>
      <p:cViewPr varScale="1">
        <p:scale>
          <a:sx n="65" d="100"/>
          <a:sy n="65" d="100"/>
        </p:scale>
        <p:origin x="153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5-11-08T06:20:38.288" idx="1">
    <p:pos x="10" y="10"/>
    <p:text/>
  </p:cm>
</p:cmLst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4T08:15:25.83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4T08:15:26.54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1 127,'6334'0,"-6228"-2,-1-4,0-6,109-25,-104 14,2 4,-1 5,136 0,422 19,-656-5,0 0,0 1,23 5,-9 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5-04T08:16:18.455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75904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/>
              <a:t>Bấm &amp; sửa kiểu phụ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&amp; sửa kiểu tiêu đề</a:t>
            </a:r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Bấm &amp; sửa kiểu tiêu đề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04/05/2026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6.png"/><Relationship Id="rId7" Type="http://schemas.openxmlformats.org/officeDocument/2006/relationships/image" Target="../media/image8.png"/><Relationship Id="rId12" Type="http://schemas.openxmlformats.org/officeDocument/2006/relationships/image" Target="../media/image1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1.png"/><Relationship Id="rId5" Type="http://schemas.openxmlformats.org/officeDocument/2006/relationships/image" Target="../media/image7.png"/><Relationship Id="rId10" Type="http://schemas.openxmlformats.org/officeDocument/2006/relationships/image" Target="../media/image10.png"/><Relationship Id="rId4" Type="http://schemas.openxmlformats.org/officeDocument/2006/relationships/customXml" Target="../ink/ink1.xml"/><Relationship Id="rId9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28596" y="646654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550842" y="260649"/>
            <a:ext cx="8125614" cy="1440160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Giáo Án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550842" y="2924944"/>
            <a:ext cx="8424936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LĨNH VỰC PHÁT TRIỂN NHẬN THỨC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Đề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tài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</a:t>
            </a:r>
          </a:p>
          <a:p>
            <a:pPr algn="ctr"/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Chắp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ghép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các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học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để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tạo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thành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hình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mới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theo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ý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thích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.</a:t>
            </a:r>
          </a:p>
          <a:p>
            <a:pPr algn="ctr"/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Đối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tượng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: 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tuổi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71604" y="2786058"/>
            <a:ext cx="267177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>
              <a:solidFill>
                <a:srgbClr val="00B0F0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214810" y="2786058"/>
            <a:ext cx="2857520" cy="3071834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786182" y="3071810"/>
            <a:ext cx="2214578" cy="250033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786182" y="1000108"/>
            <a:ext cx="2214578" cy="2214578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 </a:t>
            </a: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857356" y="1857364"/>
            <a:ext cx="1714512" cy="4429156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643570" y="1785926"/>
            <a:ext cx="1814506" cy="4500594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1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143108" y="2000240"/>
            <a:ext cx="1928826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071934" y="2000240"/>
            <a:ext cx="2000264" cy="4286280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4AA9B6-CD73-CE9B-A655-F6EEFDC81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714457D-E7BE-AE57-275E-40EF9FEE46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6705" y="1402697"/>
            <a:ext cx="648072" cy="2893078"/>
          </a:xfrm>
          <a:prstGeom prst="rect">
            <a:avLst/>
          </a:prstGeom>
          <a:solidFill>
            <a:srgbClr val="FF00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1FEE236-C7F8-A429-8CAE-1F588531FB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8621" y="5331820"/>
            <a:ext cx="5650102" cy="1471796"/>
          </a:xfrm>
          <a:prstGeom prst="rect">
            <a:avLst/>
          </a:prstGeom>
          <a:ln>
            <a:solidFill>
              <a:srgbClr val="0070C0"/>
            </a:solidFill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401A00F-BACE-41E9-B357-52042375A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9087" y="1386653"/>
            <a:ext cx="664522" cy="290912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00E6F58-8054-B272-91C2-0690298A46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71943" y="1428204"/>
            <a:ext cx="664522" cy="29091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0827BD0-43A8-C8F3-1015-0A87A7D22C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739" y="1402697"/>
            <a:ext cx="664522" cy="29091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0134942A-198E-E406-9A8C-3A0C58BD3C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58690" y="1386653"/>
            <a:ext cx="664522" cy="2939861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26AAAB02-69DA-6E17-058B-C99A1E03AD62}"/>
                  </a:ext>
                </a:extLst>
              </p14:cNvPr>
              <p14:cNvContentPartPr/>
              <p14:nvPr/>
            </p14:nvContentPartPr>
            <p14:xfrm>
              <a:off x="2079081" y="5530111"/>
              <a:ext cx="36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26AAAB02-69DA-6E17-058B-C99A1E03AD6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025441" y="5422471"/>
                <a:ext cx="108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CAB5C2F6-26FD-3872-0A9C-E445C5010FC5}"/>
                  </a:ext>
                </a:extLst>
              </p14:cNvPr>
              <p14:cNvContentPartPr/>
              <p14:nvPr/>
            </p14:nvContentPartPr>
            <p14:xfrm>
              <a:off x="1990521" y="5499151"/>
              <a:ext cx="2957760" cy="4608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CAB5C2F6-26FD-3872-0A9C-E445C5010FC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936881" y="5391151"/>
                <a:ext cx="3065400" cy="26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2FF0A057-59C7-5B7E-F248-19113B19427F}"/>
                  </a:ext>
                </a:extLst>
              </p14:cNvPr>
              <p14:cNvContentPartPr/>
              <p14:nvPr/>
            </p14:nvContentPartPr>
            <p14:xfrm>
              <a:off x="2167641" y="5574391"/>
              <a:ext cx="360" cy="3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2FF0A057-59C7-5B7E-F248-19113B19427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14001" y="5466391"/>
                <a:ext cx="108000" cy="216000"/>
              </a:xfrm>
              <a:prstGeom prst="rect">
                <a:avLst/>
              </a:prstGeom>
            </p:spPr>
          </p:pic>
        </mc:Fallback>
      </mc:AlternateContent>
      <p:pic>
        <p:nvPicPr>
          <p:cNvPr id="19" name="Picture 18">
            <a:extLst>
              <a:ext uri="{FF2B5EF4-FFF2-40B4-BE49-F238E27FC236}">
                <a16:creationId xmlns:a16="http://schemas.microsoft.com/office/drawing/2014/main" id="{40870703-A10E-A33F-B203-3751AF6C0B5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79081" y="4252183"/>
            <a:ext cx="4869183" cy="109737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5D2A2D0-F1C6-F8A4-F5CE-C579751E7DD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79081" y="579764"/>
            <a:ext cx="4871126" cy="84844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1B3C3F45-7B1F-AC7B-0BB6-B37A0CE481A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524784" y="137256"/>
            <a:ext cx="3977775" cy="45879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6056351-EC6A-EA18-C535-D5736988251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585474" y="5765276"/>
            <a:ext cx="1856393" cy="102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584591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3"/>
          <p:cNvSpPr>
            <a:spLocks noChangeArrowheads="1"/>
          </p:cNvSpPr>
          <p:nvPr/>
        </p:nvSpPr>
        <p:spPr bwMode="auto">
          <a:xfrm rot="13302959">
            <a:off x="2316377" y="665640"/>
            <a:ext cx="2779157" cy="2993672"/>
          </a:xfrm>
          <a:prstGeom prst="rtTriangle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1142976" y="4071942"/>
            <a:ext cx="5357850" cy="17859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 rot="3376431">
            <a:off x="2399833" y="2344418"/>
            <a:ext cx="1845394" cy="1260651"/>
          </a:xfrm>
          <a:prstGeom prst="rtTriangle">
            <a:avLst/>
          </a:prstGeom>
          <a:solidFill>
            <a:srgbClr val="FF0000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509000" cy="6143668"/>
          </a:xfrm>
          <a:prstGeom prst="rect">
            <a:avLst/>
          </a:prstGeom>
          <a:noFill/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3: Bé trổ tài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Huy Loc\Desktop\l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71480"/>
            <a:ext cx="8534400" cy="5257820"/>
          </a:xfrm>
          <a:prstGeom prst="rect">
            <a:avLst/>
          </a:prstGeom>
          <a:noFill/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1670" y="785795"/>
            <a:ext cx="5429288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Ai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071670" y="3357562"/>
            <a:ext cx="6286544" cy="138499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nhất</a:t>
            </a:r>
            <a:endParaRPr lang="en-US" sz="2800" b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Huy Loc\Desktop\images (12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663" y="0"/>
            <a:ext cx="8752337" cy="628654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1285852" y="2928934"/>
            <a:ext cx="6929486" cy="2440001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 Bé Vui Học Toán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571999" y="857232"/>
            <a:ext cx="357190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Hội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72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72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785786" y="857232"/>
            <a:ext cx="8102630" cy="43180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000" i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pic>
        <p:nvPicPr>
          <p:cNvPr id="4099" name="Picture 3" descr="C:\Users\Huy Loc\Desktop\1412hinh-nen-de-thuong-co-be-ngu-nuon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57214"/>
            <a:ext cx="9144000" cy="6500834"/>
          </a:xfrm>
          <a:prstGeom prst="rect">
            <a:avLst/>
          </a:prstGeom>
          <a:noFill/>
        </p:spPr>
      </p:pic>
      <p:sp>
        <p:nvSpPr>
          <p:cNvPr id="10" name="WordArt 5" descr="Paper bag"/>
          <p:cNvSpPr>
            <a:spLocks noChangeArrowheads="1" noChangeShapeType="1" noTextEdit="1"/>
          </p:cNvSpPr>
          <p:nvPr/>
        </p:nvSpPr>
        <p:spPr bwMode="auto">
          <a:xfrm>
            <a:off x="1000100" y="2928934"/>
            <a:ext cx="7429552" cy="1785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768444"/>
              </a:avLst>
            </a:prstTxWarp>
          </a:bodyPr>
          <a:lstStyle/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endParaRPr lang="vi-VN" sz="2800" b="1" kern="10" dirty="0">
              <a:ln w="50800">
                <a:solidFill>
                  <a:srgbClr val="008000"/>
                </a:solidFill>
                <a:round/>
                <a:headEnd/>
                <a:tailEnd/>
              </a:ln>
              <a:solidFill>
                <a:srgbClr val="FF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2800" b="1" kern="10" dirty="0">
                <a:ln w="50800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Times New Roman"/>
                <a:cs typeface="Times New Roman"/>
              </a:rPr>
              <a:t>Phần 1: Giải đố đoán hình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 -0.33333 L -4.16667E-6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6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 rot="10800000" flipV="1">
            <a:off x="4643438" y="1357298"/>
            <a:ext cx="3929090" cy="2786082"/>
          </a:xfrm>
        </p:spPr>
        <p:txBody>
          <a:bodyPr>
            <a:normAutofit/>
          </a:bodyPr>
          <a:lstStyle/>
          <a:p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Một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nhọn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biết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</a:t>
            </a:r>
            <a:r>
              <a:rPr lang="en-US" sz="2400" dirty="0"/>
              <a:t>?</a:t>
            </a:r>
            <a:endParaRPr lang="vi-VN" sz="2400" dirty="0"/>
          </a:p>
        </p:txBody>
      </p:sp>
      <p:sp>
        <p:nvSpPr>
          <p:cNvPr id="1026" name="AutoShape 2"/>
          <p:cNvSpPr>
            <a:spLocks noChangeArrowheads="1"/>
          </p:cNvSpPr>
          <p:nvPr/>
        </p:nvSpPr>
        <p:spPr bwMode="auto">
          <a:xfrm>
            <a:off x="2214546" y="1428736"/>
            <a:ext cx="4643470" cy="4214842"/>
          </a:xfrm>
          <a:prstGeom prst="rtTriangle">
            <a:avLst/>
          </a:prstGeom>
          <a:solidFill>
            <a:srgbClr val="FFFF0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243F6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Hình Chữ nhật 4"/>
          <p:cNvSpPr/>
          <p:nvPr/>
        </p:nvSpPr>
        <p:spPr>
          <a:xfrm>
            <a:off x="2928926" y="714357"/>
            <a:ext cx="47326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Hoạt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động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đoán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hình</a:t>
            </a:r>
            <a:endParaRPr lang="vi-VN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757610" cy="5726130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bốn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góc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nào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giỏi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2400" dirty="0"/>
            </a:br>
            <a:endParaRPr lang="vi-VN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55976" y="1428736"/>
            <a:ext cx="4359428" cy="428628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0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82924"/>
          </a:xfrm>
        </p:spPr>
        <p:txBody>
          <a:bodyPr>
            <a:normAutofit/>
          </a:bodyPr>
          <a:lstStyle/>
          <a:p>
            <a:pPr algn="l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Họ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Nhật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Cũng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có 4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cạnh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mà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chẳng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́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rồi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các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bạn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giải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mau</a:t>
            </a:r>
            <a:br>
              <a:rPr lang="en-US" sz="2400" dirty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vậy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hình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̀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nói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785786" y="3786190"/>
            <a:ext cx="7500990" cy="2500330"/>
          </a:xfrm>
          <a:prstGeom prst="rect">
            <a:avLst/>
          </a:prstGeom>
          <a:solidFill>
            <a:srgbClr val="00B05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07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0" y="274638"/>
            <a:ext cx="3071802" cy="5654692"/>
          </a:xfrm>
        </p:spPr>
        <p:txBody>
          <a:bodyPr>
            <a:normAutofit/>
          </a:bodyPr>
          <a:lstStyle/>
          <a:p>
            <a:pPr algn="l"/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trục</a:t>
            </a:r>
            <a:r>
              <a:rPr lang="en-US" sz="2400" dirty="0"/>
              <a:t> </a:t>
            </a:r>
            <a:r>
              <a:rPr lang="en-US" sz="2400" dirty="0" err="1"/>
              <a:t>béo</a:t>
            </a:r>
            <a:r>
              <a:rPr lang="en-US" sz="2400" dirty="0"/>
              <a:t> </a:t>
            </a:r>
            <a:r>
              <a:rPr lang="en-US" sz="2400" dirty="0" err="1"/>
              <a:t>tròn</a:t>
            </a:r>
            <a:br>
              <a:rPr lang="en-US" sz="2400" dirty="0"/>
            </a:br>
            <a:r>
              <a:rPr lang="en-US" sz="2400" dirty="0"/>
              <a:t>Chỉ  </a:t>
            </a:r>
            <a:r>
              <a:rPr lang="en-US" sz="2400" dirty="0" err="1"/>
              <a:t>lăn</a:t>
            </a:r>
            <a:r>
              <a:rPr lang="en-US" sz="2400" dirty="0"/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/>
              <a:t> </a:t>
            </a:r>
            <a:r>
              <a:rPr lang="en-US" sz="2400" dirty="0" err="1"/>
              <a:t>đứng</a:t>
            </a:r>
            <a:br>
              <a:rPr lang="en-US" sz="2400" dirty="0"/>
            </a:b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cạnh</a:t>
            </a:r>
            <a:r>
              <a:rPr lang="en-US" sz="2400" dirty="0"/>
              <a:t>, </a:t>
            </a:r>
            <a:r>
              <a:rPr lang="en-US" sz="2400" dirty="0" err="1"/>
              <a:t>không</a:t>
            </a:r>
            <a:r>
              <a:rPr lang="en-US" sz="2400" dirty="0"/>
              <a:t> </a:t>
            </a:r>
            <a:r>
              <a:rPr lang="en-US" sz="2400" dirty="0" err="1"/>
              <a:t>góc</a:t>
            </a:r>
            <a:br>
              <a:rPr lang="en-US" sz="2400" dirty="0"/>
            </a:br>
            <a:r>
              <a:rPr lang="en-US" sz="2400" dirty="0" err="1"/>
              <a:t>Đô</a:t>
            </a:r>
            <a:r>
              <a:rPr lang="en-US" sz="2400" dirty="0"/>
              <a:t>́ </a:t>
            </a:r>
            <a:r>
              <a:rPr lang="en-US" sz="2400" dirty="0" err="1"/>
              <a:t>biết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gi</a:t>
            </a:r>
            <a:r>
              <a:rPr lang="en-US" sz="2400" dirty="0"/>
              <a:t>̀?</a:t>
            </a:r>
            <a:endParaRPr lang="vi-VN" sz="2400" dirty="0"/>
          </a:p>
        </p:txBody>
      </p:sp>
      <p:sp>
        <p:nvSpPr>
          <p:cNvPr id="4098" name="Oval 2"/>
          <p:cNvSpPr>
            <a:spLocks noChangeArrowheads="1"/>
          </p:cNvSpPr>
          <p:nvPr/>
        </p:nvSpPr>
        <p:spPr bwMode="auto">
          <a:xfrm>
            <a:off x="3419872" y="908720"/>
            <a:ext cx="5509846" cy="5592114"/>
          </a:xfrm>
          <a:prstGeom prst="ellipse">
            <a:avLst/>
          </a:prstGeom>
          <a:solidFill>
            <a:srgbClr val="C00000"/>
          </a:soli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09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vi-VN" sz="3600" b="1" kern="10" dirty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Phần 2: Hình học ngộ nghĩnh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Hoạt</a:t>
            </a:r>
            <a:r>
              <a:rPr lang="en-US" sz="2400" dirty="0"/>
              <a:t> </a:t>
            </a:r>
            <a:r>
              <a:rPr lang="en-US" sz="2400" dirty="0" err="1"/>
              <a:t>động</a:t>
            </a:r>
            <a:r>
              <a:rPr lang="en-US" sz="2400" dirty="0"/>
              <a:t> 2: </a:t>
            </a:r>
            <a:r>
              <a:rPr lang="en-US" sz="2400" dirty="0" err="1"/>
              <a:t>Chắp</a:t>
            </a:r>
            <a:r>
              <a:rPr lang="en-US" sz="2400" dirty="0"/>
              <a:t> </a:t>
            </a:r>
            <a:r>
              <a:rPr lang="en-US" sz="2400" dirty="0" err="1"/>
              <a:t>ghép</a:t>
            </a:r>
            <a:r>
              <a:rPr lang="en-US" sz="2400" dirty="0"/>
              <a:t> 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học</a:t>
            </a:r>
            <a:r>
              <a:rPr lang="en-US" sz="2400" dirty="0"/>
              <a:t>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</a:t>
            </a:r>
            <a:r>
              <a:rPr lang="en-US" sz="2400" dirty="0" err="1"/>
              <a:t>mới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 err="1"/>
              <a:t>Chắp</a:t>
            </a:r>
            <a:r>
              <a:rPr lang="en-US" sz="2400" dirty="0"/>
              <a:t> </a:t>
            </a:r>
            <a:r>
              <a:rPr lang="en-US" sz="2400" dirty="0" err="1"/>
              <a:t>ghép</a:t>
            </a:r>
            <a:r>
              <a:rPr lang="en-US" sz="2400" dirty="0"/>
              <a:t> </a:t>
            </a:r>
            <a:r>
              <a:rPr lang="en-US" sz="2400" dirty="0" err="1"/>
              <a:t>hai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vuông</a:t>
            </a:r>
            <a:r>
              <a:rPr lang="en-US" sz="2400" dirty="0"/>
              <a:t> </a:t>
            </a:r>
            <a:r>
              <a:rPr lang="en-US" sz="2400" dirty="0" err="1"/>
              <a:t>thành</a:t>
            </a:r>
            <a:r>
              <a:rPr lang="en-US" sz="2400" dirty="0"/>
              <a:t> </a:t>
            </a:r>
            <a:r>
              <a:rPr lang="en-US" sz="2400" dirty="0" err="1"/>
              <a:t>hình</a:t>
            </a:r>
            <a:r>
              <a:rPr lang="en-US" sz="2400" dirty="0"/>
              <a:t> </a:t>
            </a:r>
            <a:r>
              <a:rPr lang="en-US" sz="2400" dirty="0" err="1"/>
              <a:t>chư</a:t>
            </a:r>
            <a:r>
              <a:rPr lang="en-US" sz="2400" dirty="0"/>
              <a:t>̃ </a:t>
            </a:r>
            <a:r>
              <a:rPr lang="en-US" sz="2400" dirty="0" err="1"/>
              <a:t>nhật</a:t>
            </a:r>
            <a:endParaRPr lang="vi-VN" sz="24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00166" y="2000240"/>
            <a:ext cx="2714644" cy="2786082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86314" y="2000240"/>
            <a:ext cx="2714644" cy="2857520"/>
          </a:xfrm>
          <a:prstGeom prst="rect">
            <a:avLst/>
          </a:prstGeom>
          <a:solidFill>
            <a:srgbClr val="0070C0"/>
          </a:solidFill>
          <a:ln w="0">
            <a:noFill/>
            <a:miter lim="800000"/>
            <a:headEnd/>
            <a:tailEnd/>
          </a:ln>
          <a:effectLst>
            <a:outerShdw dist="28398" dir="3806097" algn="ctr" rotWithShape="0">
              <a:srgbClr val="3F315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Chủ đề của Off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705</TotalTime>
  <Words>219</Words>
  <Application>Microsoft Office PowerPoint</Application>
  <PresentationFormat>On-screen Show (4:3)</PresentationFormat>
  <Paragraphs>25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Times New Roman</vt:lpstr>
      <vt:lpstr>Chủ đề của Office</vt:lpstr>
      <vt:lpstr>PowerPoint Presentation</vt:lpstr>
      <vt:lpstr>PowerPoint Presentation</vt:lpstr>
      <vt:lpstr>PowerPoint Presentation</vt:lpstr>
      <vt:lpstr> Một góc vuông Hai góc nhọn Ba cạnh như ai Đố biết hình gì?</vt:lpstr>
      <vt:lpstr>Vuông bốn góc Cạnh bằng nhau Bạn nào giỏi Đọc tên tôi? </vt:lpstr>
      <vt:lpstr>Họ Hình tên Nhật là em  Cũng có 4 cạnh mà chẳng bằng nhau Đố rồi các bạn giải mau Tên thì như  vậy hình gì nói đi?</vt:lpstr>
      <vt:lpstr>Béo trục béo tròn Chỉ  lăn không đứng Không cạnh, không góc Đố biết hình gì?</vt:lpstr>
      <vt:lpstr>PowerPoint Presentation</vt:lpstr>
      <vt:lpstr>Hoạt động 2: Chắp ghép  các hình học để tạo thành hình mới. Chắp ghép hai hình vuông thành hình chữ nhật</vt:lpstr>
      <vt:lpstr>PowerPoint Presentation</vt:lpstr>
      <vt:lpstr>PowerPoint Presentation</vt:lpstr>
      <vt:lpstr> Chắp ghép hai hình chữ nhật thành 1 hình vuông</vt:lpstr>
      <vt:lpstr>Chắp ghép hai hình chữ nhật thành 1 hình vuông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Windows 10</cp:lastModifiedBy>
  <cp:revision>69</cp:revision>
  <dcterms:created xsi:type="dcterms:W3CDTF">2015-10-27T05:14:19Z</dcterms:created>
  <dcterms:modified xsi:type="dcterms:W3CDTF">2026-05-04T08:21:49Z</dcterms:modified>
</cp:coreProperties>
</file>