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png" ContentType="image/png"/>
  <Default Extension="gif" ContentType="image/gi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6"/>
  </p:notesMasterIdLst>
  <p:sldIdLst>
    <p:sldId id="349" r:id="rId4"/>
    <p:sldId id="315" r:id="rId5"/>
    <p:sldId id="351" r:id="rId7"/>
    <p:sldId id="305" r:id="rId8"/>
    <p:sldId id="306" r:id="rId9"/>
    <p:sldId id="317" r:id="rId10"/>
    <p:sldId id="297" r:id="rId11"/>
    <p:sldId id="320" r:id="rId12"/>
    <p:sldId id="318" r:id="rId13"/>
    <p:sldId id="348" r:id="rId14"/>
    <p:sldId id="316" r:id="rId15"/>
    <p:sldId id="321" r:id="rId16"/>
    <p:sldId id="323" r:id="rId17"/>
    <p:sldId id="322" r:id="rId18"/>
    <p:sldId id="353" r:id="rId19"/>
    <p:sldId id="356" r:id="rId20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.VnAvant" panose="020B7200000000000000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.VnAvant" panose="020B7200000000000000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.VnAvant" panose="020B7200000000000000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.VnAvant" panose="020B7200000000000000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.VnAvant" panose="020B7200000000000000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.VnAvant" panose="020B7200000000000000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.VnAvant" panose="020B7200000000000000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.VnAvant" panose="020B7200000000000000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.VnAvant" panose="020B7200000000000000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3399FF"/>
    <a:srgbClr val="0000FF"/>
    <a:srgbClr val="CC0000"/>
    <a:srgbClr val="FF0000"/>
    <a:srgbClr val="0099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159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8AE4338-C4D6-4CAB-A7D9-9E743083D8C3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0C81D83-2BC1-48E2-AAEB-18672C80A943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vi-VN" altLang="en-US" dirty="0"/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vi-VN" altLang="en-US" dirty="0"/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</a:fld>
            <a:endParaRPr lang="en-US" altLang="en-US" sz="18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Rot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9219" name="Rectangle 3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2075" tIns="46038" rIns="92075" bIns="46038" anchor="t" anchorCtr="0"/>
          <a:p>
            <a:pPr lvl="0" eaLnBrk="1" hangingPunct="1"/>
            <a:endParaRPr lang="vi-V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vi-VN" altLang="en-US" dirty="0"/>
          </a:p>
        </p:txBody>
      </p:sp>
      <p:sp>
        <p:nvSpPr>
          <p:cNvPr id="1434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vi-VN" altLang="en-US" dirty="0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 2"/>
          <p:cNvSpPr>
            <a:spLocks noRot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2075" tIns="46038" rIns="92075" bIns="46038" anchor="t" anchorCtr="0"/>
          <a:p>
            <a:pPr lvl="0" eaLnBrk="1" hangingPunct="1"/>
            <a:endParaRPr lang="vi-V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308381-3DA0-4190-B741-2ACED643685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GIF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../media/audio1.wav"/><Relationship Id="rId1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emf"/><Relationship Id="rId1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Title 44033"/>
          <p:cNvSpPr>
            <a:spLocks noGrp="1"/>
          </p:cNvSpPr>
          <p:nvPr>
            <p:ph type="title"/>
          </p:nvPr>
        </p:nvSpPr>
        <p:spPr/>
        <p:txBody>
          <a:bodyPr anchor="ctr" anchorCtr="0"/>
          <a:p/>
        </p:txBody>
      </p:sp>
      <p:pic>
        <p:nvPicPr>
          <p:cNvPr id="44035" name="Picture 44034" descr="untitledJJHHGGJJ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448800" cy="7010400"/>
          </a:xfrm>
          <a:prstGeom prst="rect">
            <a:avLst/>
          </a:prstGeom>
          <a:solidFill>
            <a:srgbClr val="6600CC"/>
          </a:solidFill>
          <a:ln w="9525">
            <a:noFill/>
          </a:ln>
        </p:spPr>
      </p:pic>
      <p:pic>
        <p:nvPicPr>
          <p:cNvPr id="44036" name="Picture 44035" descr="Picture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43977356" flipH="1">
            <a:off x="0" y="0"/>
            <a:ext cx="1301750" cy="2438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4037" name="Picture 44036" descr="Picture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44282131" flipH="1">
            <a:off x="69850" y="4572000"/>
            <a:ext cx="1301750" cy="2438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4038" name="Rectangle 44037"/>
          <p:cNvSpPr>
            <a:spLocks noTextEdit="1"/>
          </p:cNvSpPr>
          <p:nvPr/>
        </p:nvSpPr>
        <p:spPr>
          <a:xfrm>
            <a:off x="1066800" y="1371600"/>
            <a:ext cx="6705600" cy="2286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en-US" sz="3200">
                <a:solidFill>
                  <a:srgbClr val="9900FF">
                    <a:alpha val="100000"/>
                  </a:srgbClr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Lĩnh vực phát triển ngôn ngữ</a:t>
            </a:r>
            <a:endParaRPr lang="en-US" sz="3200">
              <a:solidFill>
                <a:srgbClr val="9900FF">
                  <a:alpha val="100000"/>
                </a:srgbClr>
              </a:solidFill>
              <a:effectLst>
                <a:outerShdw dist="53882" dir="2699999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3200">
              <a:solidFill>
                <a:srgbClr val="9900FF">
                  <a:alpha val="100000"/>
                </a:srgbClr>
              </a:solidFill>
              <a:effectLst>
                <a:outerShdw dist="53882" dir="2699999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4039" name="Rectangle 44038"/>
          <p:cNvSpPr/>
          <p:nvPr/>
        </p:nvSpPr>
        <p:spPr>
          <a:xfrm>
            <a:off x="1447800" y="4267200"/>
            <a:ext cx="6248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200">
                <a:ln w="127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66CC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Chủ đề :QH- ĐN- BH- TTH</a:t>
            </a:r>
            <a:endParaRPr lang="en-US" sz="3200">
              <a:ln w="12700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66CCFF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4040" name="Rectangle 44039"/>
          <p:cNvSpPr/>
          <p:nvPr/>
        </p:nvSpPr>
        <p:spPr>
          <a:xfrm>
            <a:off x="990600" y="2895600"/>
            <a:ext cx="7239000" cy="1524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100000"/>
              </a:avLst>
            </a:prstTxWarp>
            <a:normAutofit/>
          </a:bodyPr>
          <a:p>
            <a:pPr algn="ctr"/>
            <a:r>
              <a:rPr lang="en-US" sz="280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 quen chữ cái s, x</a:t>
            </a:r>
            <a:endParaRPr lang="en-US" sz="2800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4041" name="Rectangle 44040"/>
          <p:cNvSpPr/>
          <p:nvPr/>
        </p:nvSpPr>
        <p:spPr>
          <a:xfrm>
            <a:off x="762000" y="5486400"/>
            <a:ext cx="7315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endParaRPr lang="en-US" sz="2000" b="1" i="1">
              <a:ln w="19050" cap="flat" cmpd="sng">
                <a:solidFill>
                  <a:srgbClr val="9900CC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FF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VNI-Avo" pitchFamily="2" charset="0"/>
              <a:ea typeface="VNI-Avo" pitchFamily="2" charset="0"/>
            </a:endParaRPr>
          </a:p>
        </p:txBody>
      </p:sp>
      <p:sp>
        <p:nvSpPr>
          <p:cNvPr id="44042" name="Rectangle 44041"/>
          <p:cNvSpPr/>
          <p:nvPr/>
        </p:nvSpPr>
        <p:spPr>
          <a:xfrm>
            <a:off x="990600" y="76200"/>
            <a:ext cx="6934200" cy="1524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  <a:normAutofit/>
          </a:bodyPr>
          <a:p>
            <a:pPr algn="ctr"/>
            <a:r>
              <a:rPr lang="en-US" sz="2800" b="1" i="1">
                <a:ln w="3175" cap="flat" cmpd="sng">
                  <a:solidFill>
                    <a:srgbClr val="9900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UỶ BAN NHÂN DÂN XÃ YÊN MÔ</a:t>
            </a:r>
            <a:endParaRPr lang="en-US" sz="2800" b="1" i="1">
              <a:ln w="3175" cap="flat" cmpd="sng">
                <a:solidFill>
                  <a:srgbClr val="9900CC"/>
                </a:solidFill>
                <a:prstDash val="solid"/>
                <a:headEnd type="none" w="med" len="med"/>
                <a:tailEnd type="none" w="med" len="med"/>
              </a:ln>
              <a:solidFill>
                <a:srgbClr val="FF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2800" b="1" i="1">
                <a:ln w="3175" cap="flat" cmpd="sng">
                  <a:solidFill>
                    <a:srgbClr val="9900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TRƯỜNG MẦM NON YÊN HOÀ</a:t>
            </a:r>
            <a:endParaRPr lang="en-US" sz="2800" b="1" i="1">
              <a:ln w="3175" cap="flat" cmpd="sng">
                <a:solidFill>
                  <a:srgbClr val="9900CC"/>
                </a:solidFill>
                <a:prstDash val="solid"/>
                <a:headEnd type="none" w="med" len="med"/>
                <a:tailEnd type="none" w="med" len="med"/>
              </a:ln>
              <a:solidFill>
                <a:srgbClr val="FF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Subtitle 2"/>
          <p:cNvSpPr>
            <a:spLocks noGrp="1"/>
          </p:cNvSpPr>
          <p:nvPr>
            <p:ph type="subTitle" idx="1"/>
          </p:nvPr>
        </p:nvSpPr>
        <p:spPr>
          <a:xfrm>
            <a:off x="304800" y="228600"/>
            <a:ext cx="8610600" cy="6248400"/>
          </a:xfrm>
          <a:ln/>
        </p:spPr>
        <p:txBody>
          <a:bodyPr vert="horz" wrap="square" lIns="91440" tIns="45720" rIns="91440" bIns="45720" anchor="t" anchorCtr="0"/>
          <a:p>
            <a:pPr>
              <a:buClrTx/>
              <a:buSzTx/>
              <a:buFontTx/>
            </a:pPr>
            <a:r>
              <a:rPr lang="en-US" altLang="en-US" dirty="0">
                <a:latin typeface="+mn-lt"/>
                <a:ea typeface="+mn-ea"/>
                <a:cs typeface="+mn-cs"/>
              </a:rPr>
              <a:t>:  </a:t>
            </a:r>
            <a:endParaRPr lang="en-US" altLang="en-US" dirty="0">
              <a:latin typeface="+mn-lt"/>
              <a:ea typeface="+mn-ea"/>
              <a:cs typeface="+mn-cs"/>
            </a:endParaRPr>
          </a:p>
          <a:p>
            <a:pPr>
              <a:buClrTx/>
              <a:buSzTx/>
              <a:buFontTx/>
            </a:pPr>
            <a:endParaRPr lang="en-US" altLang="en-US" dirty="0">
              <a:latin typeface="+mn-lt"/>
              <a:ea typeface="+mn-ea"/>
              <a:cs typeface="+mn-cs"/>
            </a:endParaRPr>
          </a:p>
          <a:p>
            <a:pPr>
              <a:buClrTx/>
              <a:buSzTx/>
              <a:buFontTx/>
            </a:pPr>
            <a:endParaRPr lang="en-US" altLang="en-US" dirty="0">
              <a:latin typeface="+mn-lt"/>
              <a:ea typeface="+mn-ea"/>
              <a:cs typeface="+mn-cs"/>
            </a:endParaRPr>
          </a:p>
          <a:p>
            <a:pPr>
              <a:buClrTx/>
              <a:buSzTx/>
              <a:buFontTx/>
            </a:pPr>
            <a:endParaRPr lang="en-US" altLang="en-US" dirty="0">
              <a:latin typeface="+mn-lt"/>
              <a:ea typeface="+mn-ea"/>
              <a:cs typeface="+mn-cs"/>
            </a:endParaRPr>
          </a:p>
          <a:p>
            <a:pPr>
              <a:buClrTx/>
              <a:buSzTx/>
              <a:buFontTx/>
            </a:pPr>
            <a:endParaRPr lang="en-US" altLang="en-US" dirty="0">
              <a:latin typeface="+mn-lt"/>
              <a:ea typeface="+mn-ea"/>
              <a:cs typeface="+mn-cs"/>
            </a:endParaRPr>
          </a:p>
          <a:p>
            <a:pPr>
              <a:buClrTx/>
              <a:buSzTx/>
              <a:buFontTx/>
            </a:pPr>
            <a:endParaRPr lang="en-US" altLang="en-US" dirty="0">
              <a:latin typeface="+mn-lt"/>
              <a:ea typeface="+mn-ea"/>
              <a:cs typeface="+mn-cs"/>
            </a:endParaRPr>
          </a:p>
          <a:p>
            <a:pPr>
              <a:buClrTx/>
              <a:buSzTx/>
              <a:buFontTx/>
            </a:pPr>
            <a:endParaRPr lang="en-US" altLang="en-US" dirty="0">
              <a:latin typeface="+mn-lt"/>
              <a:ea typeface="+mn-ea"/>
              <a:cs typeface="+mn-cs"/>
            </a:endParaRPr>
          </a:p>
          <a:p>
            <a:pPr>
              <a:buClrTx/>
              <a:buSzTx/>
              <a:buFontTx/>
            </a:pPr>
            <a:endParaRPr lang="en-US" altLang="en-US" dirty="0">
              <a:latin typeface="+mn-lt"/>
              <a:ea typeface="+mn-ea"/>
              <a:cs typeface="+mn-cs"/>
            </a:endParaRPr>
          </a:p>
          <a:p>
            <a:pPr>
              <a:buClrTx/>
              <a:buSzTx/>
              <a:buFontTx/>
            </a:pPr>
            <a:endParaRPr lang="en-US" altLang="en-US" dirty="0">
              <a:latin typeface="+mn-lt"/>
              <a:ea typeface="+mn-ea"/>
              <a:cs typeface="+mn-cs"/>
            </a:endParaRPr>
          </a:p>
          <a:p>
            <a:pPr>
              <a:buClrTx/>
              <a:buSzTx/>
              <a:buFontTx/>
            </a:pPr>
            <a:r>
              <a:rPr lang="en-US" altLang="en-US" dirty="0">
                <a:latin typeface="+mn-lt"/>
                <a:ea typeface="+mn-ea"/>
                <a:cs typeface="+mn-cs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Đặc điểm chữ x: gồm một nét xiên trái v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lang="en-US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một xét xiên phải cắt nhau tạo th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lang="en-US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</a:t>
            </a:r>
            <a:endParaRPr lang="en-US" alt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AutoShape 5"/>
          <p:cNvSpPr/>
          <p:nvPr/>
        </p:nvSpPr>
        <p:spPr>
          <a:xfrm>
            <a:off x="3276600" y="1828800"/>
            <a:ext cx="2971800" cy="3200400"/>
          </a:xfrm>
          <a:prstGeom prst="parallelogram">
            <a:avLst>
              <a:gd name="adj" fmla="val 71528"/>
            </a:avLst>
          </a:prstGeom>
          <a:solidFill>
            <a:srgbClr val="FF0000"/>
          </a:solidFill>
          <a:ln w="12700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1800" dirty="0">
              <a:latin typeface=".VnAvant" panose="020B7200000000000000" pitchFamily="34" charset="0"/>
            </a:endParaRPr>
          </a:p>
        </p:txBody>
      </p:sp>
      <p:sp>
        <p:nvSpPr>
          <p:cNvPr id="5" name="AutoShape 6"/>
          <p:cNvSpPr/>
          <p:nvPr/>
        </p:nvSpPr>
        <p:spPr>
          <a:xfrm flipH="1">
            <a:off x="3505200" y="1828800"/>
            <a:ext cx="2895600" cy="3124200"/>
          </a:xfrm>
          <a:prstGeom prst="parallelogram">
            <a:avLst>
              <a:gd name="adj" fmla="val 71528"/>
            </a:avLst>
          </a:prstGeom>
          <a:solidFill>
            <a:srgbClr val="FF0000"/>
          </a:solidFill>
          <a:ln w="12700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1800" dirty="0">
              <a:latin typeface=".VnAvant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9636" name="Text Box 4"/>
          <p:cNvSpPr txBox="1"/>
          <p:nvPr/>
        </p:nvSpPr>
        <p:spPr>
          <a:xfrm>
            <a:off x="990600" y="0"/>
            <a:ext cx="2338388" cy="466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342900" lvl="0" indent="-342900" eaLnBrk="1" hangingPunct="1"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30000" b="1" dirty="0">
                <a:solidFill>
                  <a:srgbClr val="0000FF"/>
                </a:solidFill>
                <a:latin typeface=".VnArial" panose="020B7200000000000000" pitchFamily="34" charset="0"/>
              </a:rPr>
              <a:t>x</a:t>
            </a:r>
            <a:endParaRPr lang="en-US" altLang="en-US" sz="30000" b="1" dirty="0">
              <a:solidFill>
                <a:srgbClr val="0000FF"/>
              </a:solidFill>
              <a:latin typeface=".VnArial" panose="020B7200000000000000" pitchFamily="34" charset="0"/>
            </a:endParaRPr>
          </a:p>
        </p:txBody>
      </p:sp>
      <p:sp>
        <p:nvSpPr>
          <p:cNvPr id="69638" name="Text Box 6"/>
          <p:cNvSpPr txBox="1"/>
          <p:nvPr/>
        </p:nvSpPr>
        <p:spPr>
          <a:xfrm>
            <a:off x="1066800" y="3260725"/>
            <a:ext cx="1808163" cy="3597275"/>
          </a:xfrm>
          <a:prstGeom prst="rect">
            <a:avLst/>
          </a:prstGeom>
          <a:noFill/>
          <a:ln w="12700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342900" lvl="0" indent="-342900" eaLnBrk="1" hangingPunct="1"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23000" b="1" dirty="0">
                <a:solidFill>
                  <a:srgbClr val="0000FF"/>
                </a:solidFill>
              </a:rPr>
              <a:t>x</a:t>
            </a:r>
            <a:endParaRPr lang="en-US" altLang="en-US" sz="23000" b="1" dirty="0">
              <a:solidFill>
                <a:srgbClr val="0000FF"/>
              </a:solidFill>
            </a:endParaRPr>
          </a:p>
        </p:txBody>
      </p:sp>
      <p:sp>
        <p:nvSpPr>
          <p:cNvPr id="20485" name="Text Box 7"/>
          <p:cNvSpPr txBox="1"/>
          <p:nvPr/>
        </p:nvSpPr>
        <p:spPr>
          <a:xfrm>
            <a:off x="5775325" y="-65087"/>
            <a:ext cx="184150" cy="5730875"/>
          </a:xfrm>
          <a:prstGeom prst="rect">
            <a:avLst/>
          </a:prstGeom>
          <a:noFill/>
          <a:ln w="12700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342900" lvl="0" indent="-342900" eaLnBrk="1" hangingPunct="1">
              <a:buClr>
                <a:schemeClr val="accent1"/>
              </a:buClr>
              <a:buFont typeface="Wingdings" panose="05000000000000000000" pitchFamily="2" charset="2"/>
              <a:buNone/>
            </a:pPr>
            <a:endParaRPr lang="vi-VN" altLang="en-US" sz="37000" b="1" dirty="0">
              <a:solidFill>
                <a:srgbClr val="0000FF"/>
              </a:solidFill>
              <a:latin typeface="VNI-Script" pitchFamily="2" charset="0"/>
            </a:endParaRPr>
          </a:p>
        </p:txBody>
      </p:sp>
      <p:pic>
        <p:nvPicPr>
          <p:cNvPr id="69640" name="Picture 8" descr="scan01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10200" y="4191000"/>
            <a:ext cx="2327275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87" name="Text Box 9"/>
          <p:cNvSpPr txBox="1"/>
          <p:nvPr/>
        </p:nvSpPr>
        <p:spPr>
          <a:xfrm>
            <a:off x="0" y="28575"/>
            <a:ext cx="914400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trẻ l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quen với chữ x in hoa, in th­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ờng, viết th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endParaRPr lang="en-US" altLang="en-US" sz="36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7828" name="Rectangle 4"/>
          <p:cNvSpPr/>
          <p:nvPr/>
        </p:nvSpPr>
        <p:spPr>
          <a:xfrm>
            <a:off x="0" y="0"/>
            <a:ext cx="3581400" cy="6188075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40000" b="1" dirty="0">
                <a:solidFill>
                  <a:srgbClr val="FF0000"/>
                </a:solidFill>
                <a:latin typeface=".VnAvant" panose="020B7200000000000000" pitchFamily="34" charset="0"/>
              </a:rPr>
              <a:t>s</a:t>
            </a:r>
            <a:endParaRPr lang="en-US" altLang="en-US" sz="40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77831" name="Rectangle 7"/>
          <p:cNvSpPr/>
          <p:nvPr/>
        </p:nvSpPr>
        <p:spPr>
          <a:xfrm>
            <a:off x="4876800" y="0"/>
            <a:ext cx="3028950" cy="6188075"/>
          </a:xfrm>
          <a:prstGeom prst="rect">
            <a:avLst/>
          </a:prstGeom>
          <a:noFill/>
          <a:ln w="12700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40000" b="1" dirty="0">
                <a:solidFill>
                  <a:srgbClr val="0000FF"/>
                </a:solidFill>
                <a:latin typeface=".VnAvant" panose="020B7200000000000000" pitchFamily="34" charset="0"/>
              </a:rPr>
              <a:t>x</a:t>
            </a:r>
            <a:endParaRPr lang="en-US" altLang="en-US" sz="40000" b="1" dirty="0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/>
      <p:bldP spid="778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22" name="Rectangle 2"/>
          <p:cNvSpPr/>
          <p:nvPr/>
        </p:nvSpPr>
        <p:spPr>
          <a:xfrm>
            <a:off x="0" y="0"/>
            <a:ext cx="3581400" cy="6188075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40000" b="1" dirty="0">
                <a:solidFill>
                  <a:srgbClr val="FF0000"/>
                </a:solidFill>
                <a:latin typeface=".VnAvant" panose="020B7200000000000000" pitchFamily="34" charset="0"/>
              </a:rPr>
              <a:t>s</a:t>
            </a:r>
            <a:endParaRPr lang="en-US" altLang="en-US" sz="40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81924" name="AutoShape 4"/>
          <p:cNvSpPr/>
          <p:nvPr/>
        </p:nvSpPr>
        <p:spPr>
          <a:xfrm>
            <a:off x="5105400" y="2133600"/>
            <a:ext cx="2209800" cy="2590800"/>
          </a:xfrm>
          <a:prstGeom prst="parallelogram">
            <a:avLst>
              <a:gd name="adj" fmla="val 71528"/>
            </a:avLst>
          </a:prstGeom>
          <a:solidFill>
            <a:srgbClr val="0000FF"/>
          </a:solidFill>
          <a:ln w="12700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1800" dirty="0">
              <a:latin typeface=".VnAvant" panose="020B7200000000000000" pitchFamily="34" charset="0"/>
            </a:endParaRPr>
          </a:p>
        </p:txBody>
      </p:sp>
      <p:sp>
        <p:nvSpPr>
          <p:cNvPr id="81925" name="AutoShape 5"/>
          <p:cNvSpPr/>
          <p:nvPr/>
        </p:nvSpPr>
        <p:spPr>
          <a:xfrm flipH="1">
            <a:off x="5029200" y="2209800"/>
            <a:ext cx="2514600" cy="2562225"/>
          </a:xfrm>
          <a:prstGeom prst="parallelogram">
            <a:avLst>
              <a:gd name="adj" fmla="val 71528"/>
            </a:avLst>
          </a:prstGeom>
          <a:solidFill>
            <a:srgbClr val="0000FF"/>
          </a:solidFill>
          <a:ln w="12700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vi-VN" altLang="en-US" sz="1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/>
      <p:bldP spid="819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WordArt 4"/>
          <p:cNvSpPr>
            <a:spLocks noTextEdit="1"/>
          </p:cNvSpPr>
          <p:nvPr/>
        </p:nvSpPr>
        <p:spPr>
          <a:xfrm>
            <a:off x="533400" y="1905000"/>
            <a:ext cx="82296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2800">
                <a:ln w="19050" cap="flat" cmpd="sng">
                  <a:solidFill>
                    <a:srgbClr val="FF0000"/>
                  </a:solidFill>
                  <a:prstDash val="solid"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Trò chơi: Thử tài của bé</a:t>
            </a:r>
            <a:endParaRPr lang="en-US" sz="2800">
              <a:ln w="19050" cap="flat" cmpd="sng">
                <a:solidFill>
                  <a:srgbClr val="FF0000"/>
                </a:solidFill>
                <a:prstDash val="solid"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WordArt 4"/>
          <p:cNvSpPr>
            <a:spLocks noTextEdit="1"/>
          </p:cNvSpPr>
          <p:nvPr/>
        </p:nvSpPr>
        <p:spPr>
          <a:xfrm>
            <a:off x="533400" y="1905000"/>
            <a:ext cx="82296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2800">
                <a:ln w="19050" cap="flat" cmpd="sng">
                  <a:solidFill>
                    <a:srgbClr val="FF0000"/>
                  </a:solidFill>
                  <a:prstDash val="solid"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Trò chơi: Ai nhanh nhất</a:t>
            </a:r>
            <a:endParaRPr lang="en-US" sz="2800">
              <a:ln w="19050" cap="flat" cmpd="sng">
                <a:solidFill>
                  <a:srgbClr val="FF0000"/>
                </a:solidFill>
                <a:prstDash val="solid"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1986" name="Picture 41985" descr="4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987" name="Rectangle 41986"/>
          <p:cNvSpPr/>
          <p:nvPr/>
        </p:nvSpPr>
        <p:spPr>
          <a:xfrm>
            <a:off x="1066800" y="2514600"/>
            <a:ext cx="7267575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2000" b="1">
                <a:ln w="9525" cap="flat" cmpd="sng">
                  <a:solidFill>
                    <a:srgbClr val="FF33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3300"/>
                </a:solidFill>
                <a:effectLst>
                  <a:outerShdw dist="107763" dir="13499999" algn="ctr" rotWithShape="0">
                    <a:schemeClr val="tx1">
                      <a:alpha val="50000"/>
                    </a:schemeClr>
                  </a:outerShdw>
                </a:effectLst>
                <a:latin typeface="VNI-Avo" pitchFamily="2" charset="0"/>
                <a:ea typeface="VNI-Avo" pitchFamily="2" charset="0"/>
              </a:rPr>
              <a:t>chuùc caùc chaùu </a:t>
            </a:r>
            <a:endParaRPr lang="en-US" sz="2000" b="1">
              <a:ln w="9525" cap="flat" cmpd="sng">
                <a:solidFill>
                  <a:srgbClr val="FF33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3300"/>
              </a:solidFill>
              <a:effectLst>
                <a:outerShdw dist="107763" dir="13499999" algn="ctr" rotWithShape="0">
                  <a:schemeClr val="tx1">
                    <a:alpha val="50000"/>
                  </a:schemeClr>
                </a:outerShdw>
              </a:effectLst>
              <a:latin typeface="VNI-Avo" pitchFamily="2" charset="0"/>
              <a:ea typeface="VNI-Avo" pitchFamily="2" charset="0"/>
            </a:endParaRPr>
          </a:p>
          <a:p>
            <a:pPr algn="ctr"/>
            <a:r>
              <a:rPr lang="en-US" sz="2000" b="1">
                <a:ln w="9525" cap="flat" cmpd="sng">
                  <a:solidFill>
                    <a:srgbClr val="FF33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3300"/>
                </a:solidFill>
                <a:effectLst>
                  <a:outerShdw dist="107763" dir="13499999" algn="ctr" rotWithShape="0">
                    <a:schemeClr val="tx1">
                      <a:alpha val="50000"/>
                    </a:schemeClr>
                  </a:outerShdw>
                </a:effectLst>
                <a:latin typeface="VNI-Avo" pitchFamily="2" charset="0"/>
                <a:ea typeface="VNI-Avo" pitchFamily="2" charset="0"/>
              </a:rPr>
              <a:t>chaêm ngoan hoïc gioûi</a:t>
            </a:r>
            <a:endParaRPr lang="en-US" sz="2000" b="1">
              <a:ln w="9525" cap="flat" cmpd="sng">
                <a:solidFill>
                  <a:srgbClr val="FF33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3300"/>
              </a:solidFill>
              <a:effectLst>
                <a:outerShdw dist="107763" dir="13499999" algn="ctr" rotWithShape="0">
                  <a:schemeClr val="tx1">
                    <a:alpha val="50000"/>
                  </a:schemeClr>
                </a:outerShdw>
              </a:effectLst>
              <a:latin typeface="VNI-Avo" pitchFamily="2" charset="0"/>
              <a:ea typeface="VNI-Avo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199925" s="0" l="0"/>
                                      </p:by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-21590" y="0"/>
            <a:ext cx="9096375" cy="5420995"/>
          </a:xfrm>
          <a:prstGeom prst="rect">
            <a:avLst/>
          </a:prstGeom>
        </p:spPr>
      </p:pic>
      <p:sp>
        <p:nvSpPr>
          <p:cNvPr id="4" name="Text Box 3"/>
          <p:cNvSpPr txBox="1"/>
          <p:nvPr/>
        </p:nvSpPr>
        <p:spPr>
          <a:xfrm>
            <a:off x="665480" y="5453380"/>
            <a:ext cx="7945120" cy="10623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6000" b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hồ </a:t>
            </a:r>
            <a:r>
              <a:rPr lang="en-US" sz="6000" b="1">
                <a:solidFill>
                  <a:srgbClr val="00B0F0"/>
                </a:solidFill>
                <a:latin typeface="UTM Avo" panose="02040603050506020204" charset="0"/>
                <a:cs typeface="UTM Avo" panose="02040603050506020204" charset="0"/>
              </a:rPr>
              <a:t>s</a:t>
            </a:r>
            <a:r>
              <a:rPr lang="en-US" sz="6000" b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en</a:t>
            </a:r>
            <a:endParaRPr lang="en-US" sz="6000" b="1">
              <a:solidFill>
                <a:srgbClr val="FF0000"/>
              </a:solidFill>
              <a:latin typeface="UTM Avo" panose="02040603050506020204" charset="0"/>
              <a:cs typeface="UTM Avo" panose="020406030505060202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665480" y="2299335"/>
            <a:ext cx="7945120" cy="42164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0000" b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hồ </a:t>
            </a:r>
            <a:r>
              <a:rPr lang="en-US" sz="10000" b="1">
                <a:solidFill>
                  <a:srgbClr val="00B0F0"/>
                </a:solidFill>
                <a:latin typeface="UTM Avo" panose="02040603050506020204" charset="0"/>
                <a:cs typeface="UTM Avo" panose="02040603050506020204" charset="0"/>
              </a:rPr>
              <a:t>s</a:t>
            </a:r>
            <a:r>
              <a:rPr lang="en-US" sz="10000" b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en</a:t>
            </a:r>
            <a:endParaRPr lang="en-US" sz="10000" b="1">
              <a:solidFill>
                <a:srgbClr val="FF0000"/>
              </a:solidFill>
              <a:latin typeface="UTM Avo" panose="02040603050506020204" charset="0"/>
              <a:cs typeface="UTM Avo" panose="020406030505060202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5" name="Rectangle 3"/>
          <p:cNvSpPr/>
          <p:nvPr/>
        </p:nvSpPr>
        <p:spPr>
          <a:xfrm>
            <a:off x="2743200" y="-304800"/>
            <a:ext cx="3581400" cy="6492875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42000" b="1" dirty="0">
                <a:solidFill>
                  <a:srgbClr val="FF0000"/>
                </a:solidFill>
                <a:latin typeface=".VnAvant" panose="020B7200000000000000" pitchFamily="34" charset="0"/>
              </a:rPr>
              <a:t>s</a:t>
            </a:r>
            <a:endParaRPr lang="en-US" altLang="en-US" sz="42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8195" name="Rectangle 4"/>
          <p:cNvSpPr/>
          <p:nvPr/>
        </p:nvSpPr>
        <p:spPr>
          <a:xfrm>
            <a:off x="5867400" y="228600"/>
            <a:ext cx="184150" cy="6188075"/>
          </a:xfrm>
          <a:prstGeom prst="rect">
            <a:avLst/>
          </a:prstGeom>
          <a:noFill/>
          <a:ln w="12700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vi-VN" altLang="en-US" sz="40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62" name="Picture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79663" y="1027113"/>
            <a:ext cx="4076700" cy="1914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0963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2488" y="1438275"/>
            <a:ext cx="2705100" cy="2495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0964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19400" y="2971800"/>
            <a:ext cx="2886075" cy="11715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ectangle 1"/>
          <p:cNvSpPr/>
          <p:nvPr/>
        </p:nvSpPr>
        <p:spPr>
          <a:xfrm>
            <a:off x="990600" y="5197475"/>
            <a:ext cx="78486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en-US" sz="1800" b="1" dirty="0">
                <a:solidFill>
                  <a:srgbClr val="3C3C3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 điểm chữ “s” gồm một nét cong hở phải ở trên nối liên với nét cong hở trái ở dưới</a:t>
            </a:r>
            <a:endParaRPr lang="en-US" altLang="en-US" sz="1800" b="1" dirty="0">
              <a:latin typeface=".VnAvant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62" name="Text Box 6"/>
          <p:cNvSpPr txBox="1"/>
          <p:nvPr/>
        </p:nvSpPr>
        <p:spPr>
          <a:xfrm>
            <a:off x="1828800" y="0"/>
            <a:ext cx="2449513" cy="43132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342900" lvl="0" indent="-342900" eaLnBrk="1" hangingPunct="1"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27700" b="1" dirty="0">
                <a:solidFill>
                  <a:srgbClr val="FF0000"/>
                </a:solidFill>
                <a:latin typeface=".VnArial" panose="020B7200000000000000" pitchFamily="34" charset="0"/>
              </a:rPr>
              <a:t>s</a:t>
            </a:r>
            <a:endParaRPr lang="en-US" altLang="en-US" sz="27700" b="1" dirty="0">
              <a:solidFill>
                <a:srgbClr val="FF0000"/>
              </a:solidFill>
              <a:latin typeface=".VnArial" panose="020B7200000000000000" pitchFamily="34" charset="0"/>
            </a:endParaRPr>
          </a:p>
        </p:txBody>
      </p:sp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5410200" y="4343400"/>
          <a:ext cx="2025650" cy="182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2826385" imgH="3966210" progId="CorelDRAW.Graphic.11">
                  <p:embed/>
                </p:oleObj>
              </mc:Choice>
              <mc:Fallback>
                <p:oleObj name="" r:id="rId1" imgW="2826385" imgH="3966210" progId="CorelDRAW.Graphic.11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410200" y="4343400"/>
                        <a:ext cx="2025650" cy="18240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5" name="Text Box 9"/>
          <p:cNvSpPr txBox="1"/>
          <p:nvPr/>
        </p:nvSpPr>
        <p:spPr>
          <a:xfrm>
            <a:off x="2209800" y="3200400"/>
            <a:ext cx="1828800" cy="3444875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342900" lvl="0" indent="-342900" eaLnBrk="1" hangingPunct="1"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22000" b="1" dirty="0">
                <a:solidFill>
                  <a:srgbClr val="FF0000"/>
                </a:solidFill>
              </a:rPr>
              <a:t>s</a:t>
            </a:r>
            <a:endParaRPr lang="en-US" altLang="en-US" sz="22000" b="1" dirty="0">
              <a:solidFill>
                <a:srgbClr val="FF0000"/>
              </a:solidFill>
            </a:endParaRPr>
          </a:p>
        </p:txBody>
      </p:sp>
      <p:sp>
        <p:nvSpPr>
          <p:cNvPr id="11270" name="Text Box 11"/>
          <p:cNvSpPr txBox="1"/>
          <p:nvPr/>
        </p:nvSpPr>
        <p:spPr>
          <a:xfrm>
            <a:off x="0" y="0"/>
            <a:ext cx="914400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trẻ l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quen với chữ s in hoa,  in th­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ờng, viết th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endParaRPr lang="en-US" altLang="en-US" sz="36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0665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0665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0665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" name="TextBox 17"/>
          <p:cNvSpPr txBox="1"/>
          <p:nvPr/>
        </p:nvSpPr>
        <p:spPr>
          <a:xfrm>
            <a:off x="1828800" y="5470525"/>
            <a:ext cx="3048000" cy="1387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8500" b="1" dirty="0">
                <a:solidFill>
                  <a:srgbClr val="0000FF"/>
                </a:solidFill>
                <a:latin typeface=".VnAvant" panose="020B7200000000000000" pitchFamily="34" charset="0"/>
              </a:rPr>
              <a:t>Tre</a:t>
            </a:r>
            <a:endParaRPr lang="en-US" altLang="en-US" sz="8500" b="1" dirty="0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67200" y="5470525"/>
            <a:ext cx="3048000" cy="1387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8500" b="1" dirty="0">
                <a:solidFill>
                  <a:srgbClr val="0000FF"/>
                </a:solidFill>
                <a:latin typeface=".VnAvant" panose="020B7200000000000000" pitchFamily="34" charset="0"/>
              </a:rPr>
              <a:t>xanh</a:t>
            </a:r>
            <a:endParaRPr lang="en-US" altLang="en-US" sz="8500" b="1" dirty="0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pic>
        <p:nvPicPr>
          <p:cNvPr id="7174" name="Picture 6" descr="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486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5778" name="TextBox 6"/>
          <p:cNvSpPr txBox="1"/>
          <p:nvPr/>
        </p:nvSpPr>
        <p:spPr>
          <a:xfrm>
            <a:off x="2116138" y="5470525"/>
            <a:ext cx="779462" cy="1387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8500" b="1" dirty="0">
                <a:solidFill>
                  <a:srgbClr val="0000FF"/>
                </a:solidFill>
                <a:latin typeface=".VnAvant" panose="020B7200000000000000" pitchFamily="34" charset="0"/>
              </a:rPr>
              <a:t>T</a:t>
            </a:r>
            <a:endParaRPr lang="en-US" altLang="en-US" sz="8500" b="1" dirty="0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15363" name="TextBox 8"/>
          <p:cNvSpPr txBox="1"/>
          <p:nvPr/>
        </p:nvSpPr>
        <p:spPr>
          <a:xfrm>
            <a:off x="2514600" y="5470525"/>
            <a:ext cx="838200" cy="1387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8500" b="1" dirty="0">
                <a:solidFill>
                  <a:srgbClr val="0000FF"/>
                </a:solidFill>
                <a:latin typeface=".VnAvant" panose="020B7200000000000000" pitchFamily="34" charset="0"/>
              </a:rPr>
              <a:t>r</a:t>
            </a:r>
            <a:endParaRPr lang="en-US" altLang="en-US" sz="8500" b="1" dirty="0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8" name="TextBox 9"/>
          <p:cNvSpPr txBox="1"/>
          <p:nvPr/>
        </p:nvSpPr>
        <p:spPr>
          <a:xfrm>
            <a:off x="2895600" y="5470525"/>
            <a:ext cx="762000" cy="1387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8500" b="1" dirty="0">
                <a:solidFill>
                  <a:srgbClr val="0000FF"/>
                </a:solidFill>
                <a:latin typeface=".VnAvant" panose="020B7200000000000000" pitchFamily="34" charset="0"/>
              </a:rPr>
              <a:t>e</a:t>
            </a:r>
            <a:endParaRPr lang="en-US" altLang="en-US" sz="8500" b="1" dirty="0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4114800" y="5457825"/>
            <a:ext cx="609600" cy="1387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8500" b="1" dirty="0">
                <a:solidFill>
                  <a:srgbClr val="0000FF"/>
                </a:solidFill>
                <a:latin typeface=".VnAvant" panose="020B7200000000000000" pitchFamily="34" charset="0"/>
              </a:rPr>
              <a:t>x</a:t>
            </a:r>
            <a:endParaRPr lang="en-US" altLang="en-US" sz="8500" b="1" dirty="0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10" name="TextBox 11"/>
          <p:cNvSpPr txBox="1"/>
          <p:nvPr/>
        </p:nvSpPr>
        <p:spPr>
          <a:xfrm>
            <a:off x="4724400" y="5470525"/>
            <a:ext cx="896938" cy="13874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8500" b="1" dirty="0">
                <a:solidFill>
                  <a:srgbClr val="0000FF"/>
                </a:solidFill>
                <a:latin typeface=".VnAvant" panose="020B7200000000000000" pitchFamily="34" charset="0"/>
              </a:rPr>
              <a:t>a</a:t>
            </a:r>
            <a:endParaRPr lang="en-US" altLang="en-US" sz="8500" b="1" dirty="0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11" name="TextBox 12"/>
          <p:cNvSpPr txBox="1"/>
          <p:nvPr/>
        </p:nvSpPr>
        <p:spPr>
          <a:xfrm>
            <a:off x="5410200" y="5470525"/>
            <a:ext cx="685800" cy="1387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8500" b="1" dirty="0">
                <a:solidFill>
                  <a:srgbClr val="0000FF"/>
                </a:solidFill>
                <a:latin typeface=".VnAvant" panose="020B7200000000000000" pitchFamily="34" charset="0"/>
              </a:rPr>
              <a:t>n</a:t>
            </a:r>
            <a:endParaRPr lang="en-US" altLang="en-US" sz="8500" b="1" dirty="0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19800" y="5470525"/>
            <a:ext cx="914400" cy="1387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8500" b="1" dirty="0">
                <a:solidFill>
                  <a:srgbClr val="0000FF"/>
                </a:solidFill>
                <a:latin typeface=".VnAvant" panose="020B7200000000000000" pitchFamily="34" charset="0"/>
              </a:rPr>
              <a:t>h</a:t>
            </a:r>
            <a:endParaRPr lang="en-US" altLang="en-US" sz="8500" b="1" dirty="0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pic>
        <p:nvPicPr>
          <p:cNvPr id="15369" name="Picture 9" descr="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486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/>
      <p:bldP spid="15363" grpId="0"/>
      <p:bldP spid="8" grpId="0"/>
      <p:bldP spid="9" grpId="0"/>
      <p:bldP spid="10" grpId="0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2"/>
          <p:cNvSpPr/>
          <p:nvPr/>
        </p:nvSpPr>
        <p:spPr>
          <a:xfrm>
            <a:off x="-1520825" y="2743200"/>
            <a:ext cx="3041650" cy="5426075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vi-VN" altLang="en-US" sz="3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71684" name="Rectangle 4"/>
          <p:cNvSpPr/>
          <p:nvPr/>
        </p:nvSpPr>
        <p:spPr>
          <a:xfrm>
            <a:off x="3352800" y="-246062"/>
            <a:ext cx="3028950" cy="6188075"/>
          </a:xfrm>
          <a:prstGeom prst="rect">
            <a:avLst/>
          </a:prstGeom>
          <a:noFill/>
          <a:ln w="12700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40000" b="1" dirty="0">
                <a:solidFill>
                  <a:srgbClr val="0000FF"/>
                </a:solidFill>
                <a:latin typeface=".VnAvant" panose="020B7200000000000000" pitchFamily="34" charset="0"/>
              </a:rPr>
              <a:t>x</a:t>
            </a:r>
            <a:endParaRPr lang="en-US" altLang="en-US" sz="40000" b="1" dirty="0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523</Words>
  <Application>WPS Presentation</Application>
  <PresentationFormat/>
  <Paragraphs>74</Paragraphs>
  <Slides>16</Slides>
  <Notes>8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2" baseType="lpstr">
      <vt:lpstr>Arial</vt:lpstr>
      <vt:lpstr>SimSun</vt:lpstr>
      <vt:lpstr>Wingdings</vt:lpstr>
      <vt:lpstr>.VnAvant</vt:lpstr>
      <vt:lpstr>Calibri</vt:lpstr>
      <vt:lpstr>Times New Roman</vt:lpstr>
      <vt:lpstr>.VnArial</vt:lpstr>
      <vt:lpstr>.VnCommercial ScriptH</vt:lpstr>
      <vt:lpstr>VNI-Script</vt:lpstr>
      <vt:lpstr>Microsoft YaHei</vt:lpstr>
      <vt:lpstr>Arial Unicode MS</vt:lpstr>
      <vt:lpstr>VNI-Avo</vt:lpstr>
      <vt:lpstr>UTM Avo</vt:lpstr>
      <vt:lpstr>Default Design</vt:lpstr>
      <vt:lpstr>1_Default Design</vt:lpstr>
      <vt:lpstr>CorelDRAW.Graphic.11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 Trang</dc:creator>
  <cp:lastModifiedBy>Admin</cp:lastModifiedBy>
  <cp:revision>116</cp:revision>
  <dcterms:created xsi:type="dcterms:W3CDTF">2015-03-10T17:37:23Z</dcterms:created>
  <dcterms:modified xsi:type="dcterms:W3CDTF">2026-04-15T05:42:54Z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57FE830CF4614C84BE46728F993D8F44_13</vt:lpwstr>
  </property>
  <property fmtid="{D5CDD505-2E9C-101B-9397-08002B2CF9AE}" pid="3" name="KSOProductBuildVer">
    <vt:lpwstr>1033-12.1.0.25242</vt:lpwstr>
  </property>
</Properties>
</file>