
<file path=[Content_Types].xml><?xml version="1.0" encoding="utf-8"?>
<Types xmlns="http://schemas.openxmlformats.org/package/2006/content-types">
  <Default Extension="jpeg" ContentType="image/jpeg"/>
  <Default Extension="JPG" ContentType="image/.jpg"/>
  <Default Extension="wmf" ContentType="image/x-wm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sldIdLst>
    <p:sldId id="487" r:id="rId4"/>
    <p:sldId id="484" r:id="rId5"/>
    <p:sldId id="486" r:id="rId6"/>
    <p:sldId id="414" r:id="rId7"/>
    <p:sldId id="492" r:id="rId8"/>
    <p:sldId id="454" r:id="rId9"/>
    <p:sldId id="455" r:id="rId10"/>
    <p:sldId id="474" r:id="rId11"/>
    <p:sldId id="475" r:id="rId12"/>
    <p:sldId id="476" r:id="rId13"/>
    <p:sldId id="459" r:id="rId14"/>
    <p:sldId id="468" r:id="rId15"/>
    <p:sldId id="469" r:id="rId16"/>
    <p:sldId id="477" r:id="rId17"/>
    <p:sldId id="467" r:id="rId18"/>
    <p:sldId id="480" r:id="rId19"/>
    <p:sldId id="488" r:id="rId20"/>
    <p:sldId id="490" r:id="rId21"/>
    <p:sldId id="482" r:id="rId22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clrMru>
    <a:srgbClr val="00CCFF"/>
    <a:srgbClr val="FF00FF"/>
    <a:srgbClr val="009900"/>
    <a:srgbClr val="FF3300"/>
    <a:srgbClr val="990000"/>
    <a:srgbClr val="FFFF00"/>
    <a:srgbClr val="FF0000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7466"/>
    <p:restoredTop sz="97094"/>
  </p:normalViewPr>
  <p:slideViewPr>
    <p:cSldViewPr showGuides="1">
      <p:cViewPr varScale="1">
        <p:scale>
          <a:sx n="99" d="100"/>
          <a:sy n="99" d="100"/>
        </p:scale>
        <p:origin x="105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5" Type="http://schemas.openxmlformats.org/officeDocument/2006/relationships/tableStyles" Target="tableStyles.xml"/><Relationship Id="rId24" Type="http://schemas.openxmlformats.org/officeDocument/2006/relationships/viewProps" Target="viewProps.xml"/><Relationship Id="rId23" Type="http://schemas.openxmlformats.org/officeDocument/2006/relationships/presProps" Target="presProps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D648038-0251-4531-B4F8-29816ACFEAA2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D648038-0251-4531-B4F8-29816ACFEAA2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D648038-0251-4531-B4F8-29816ACFEAA2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D648038-0251-4531-B4F8-29816ACFEAA2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D648038-0251-4531-B4F8-29816ACFEAA2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D648038-0251-4531-B4F8-29816ACFEAA2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D648038-0251-4531-B4F8-29816ACFEAA2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D648038-0251-4531-B4F8-29816ACFEAA2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D648038-0251-4531-B4F8-29816ACFEAA2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D648038-0251-4531-B4F8-29816ACFEAA2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D648038-0251-4531-B4F8-29816ACFEAA2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D648038-0251-4531-B4F8-29816ACFEAA2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D648038-0251-4531-B4F8-29816ACFEAA2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D648038-0251-4531-B4F8-29816ACFEAA2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D648038-0251-4531-B4F8-29816ACFEAA2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D648038-0251-4531-B4F8-29816ACFEAA2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D648038-0251-4531-B4F8-29816ACFEAA2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D648038-0251-4531-B4F8-29816ACFEAA2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D648038-0251-4531-B4F8-29816ACFEAA2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D648038-0251-4531-B4F8-29816ACFEAA2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D648038-0251-4531-B4F8-29816ACFEAA2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D648038-0251-4531-B4F8-29816ACFEAA2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en-US" dirty="0"/>
              <a:t>Click to edit Master title style</a:t>
            </a:r>
            <a:endParaRPr lang="en-US" altLang="en-US" dirty="0"/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US" altLang="en-US" dirty="0"/>
          </a:p>
        </p:txBody>
      </p:sp>
      <p:sp>
        <p:nvSpPr>
          <p:cNvPr id="32870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2870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2871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D648038-0251-4531-B4F8-29816ACFEAA2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en-US" dirty="0"/>
              <a:t>Click to edit Master title style</a:t>
            </a:r>
            <a:endParaRPr lang="en-US" altLang="en-US" dirty="0"/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US" altLang="en-US" dirty="0"/>
          </a:p>
        </p:txBody>
      </p:sp>
      <p:sp>
        <p:nvSpPr>
          <p:cNvPr id="32870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2870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2871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D648038-0251-4531-B4F8-29816ACFEAA2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1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8.jpeg"/><Relationship Id="rId1" Type="http://schemas.openxmlformats.org/officeDocument/2006/relationships/image" Target="../media/image1.wmf"/></Relationships>
</file>

<file path=ppt/slides/_rels/slide1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image" Target="../media/image1.wmf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1.wmf"/></Relationships>
</file>

<file path=ppt/slides/_rels/slide1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1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11.jpeg"/><Relationship Id="rId1" Type="http://schemas.openxmlformats.org/officeDocument/2006/relationships/image" Target="../media/image1.wmf"/></Relationships>
</file>

<file path=ppt/slides/_rels/slide1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image" Target="../media/image1.w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wmf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1.wmf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1.wmf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1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wmf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1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5.jpeg"/><Relationship Id="rId1" Type="http://schemas.openxmlformats.org/officeDocument/2006/relationships/image" Target="../media/image1.wmf"/></Relationships>
</file>

<file path=ppt/slides/_rels/slide9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8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chemeClr val="folHlink"/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1" hangingPunct="1"/>
            <a:endParaRPr lang="en-US" altLang="en-US" sz="1800" dirty="0">
              <a:latin typeface="Arial" panose="020B0604020202020204" pitchFamily="34" charset="0"/>
            </a:endParaRPr>
          </a:p>
        </p:txBody>
      </p:sp>
      <p:pic>
        <p:nvPicPr>
          <p:cNvPr id="9219" name="Picture 3" descr="FLOWERS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7445281">
            <a:off x="0" y="80963"/>
            <a:ext cx="1382713" cy="1219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9220" name="Picture 4" descr="FLOWERS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981619">
            <a:off x="-80962" y="5556250"/>
            <a:ext cx="1382712" cy="1219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9221" name="Picture 5" descr="FLOWERS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-2612373">
            <a:off x="7761288" y="5638800"/>
            <a:ext cx="1382712" cy="1219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9222" name="Picture 6" descr="FLOWERS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-6901520">
            <a:off x="7761288" y="80963"/>
            <a:ext cx="1382712" cy="12192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66599" name="Text Box 7"/>
          <p:cNvSpPr txBox="1"/>
          <p:nvPr/>
        </p:nvSpPr>
        <p:spPr>
          <a:xfrm>
            <a:off x="973455" y="40640"/>
            <a:ext cx="7638415" cy="17348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pPr algn="ctr"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990000"/>
                </a:solidFill>
                <a:latin typeface="Times New Roman" panose="02020603050405020304" pitchFamily="18" charset="0"/>
              </a:rPr>
              <a:t>UỶ BAN NHÂN DÂN XÃ YÊN MÔ</a:t>
            </a:r>
            <a:endParaRPr lang="en-US" altLang="en-US" sz="3200" b="1" dirty="0">
              <a:solidFill>
                <a:srgbClr val="990000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990000"/>
                </a:solidFill>
                <a:latin typeface="Times New Roman" panose="02020603050405020304" pitchFamily="18" charset="0"/>
              </a:rPr>
              <a:t>TRƯỜNG MẦM NON YÊN HOÀ</a:t>
            </a:r>
            <a:endParaRPr lang="en-US" altLang="en-US" sz="3200" dirty="0">
              <a:latin typeface="Arial" panose="020B0604020202020204" pitchFamily="34" charset="0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816610" y="2069465"/>
            <a:ext cx="8174990" cy="81534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sz="4400" b="1">
                <a:solidFill>
                  <a:srgbClr val="FF0000"/>
                </a:solidFill>
                <a:latin typeface="UTM Avo" panose="02040603050506020204" charset="0"/>
                <a:cs typeface="UTM Avo" panose="02040603050506020204" charset="0"/>
              </a:rPr>
              <a:t>Lĩnh vực phát triển ngôn ngữ</a:t>
            </a:r>
            <a:endParaRPr lang="en-US" sz="4400" b="1">
              <a:solidFill>
                <a:srgbClr val="FF0000"/>
              </a:solidFill>
              <a:latin typeface="UTM Avo" panose="02040603050506020204" charset="0"/>
              <a:cs typeface="UTM Avo" panose="02040603050506020204" charset="0"/>
            </a:endParaRPr>
          </a:p>
        </p:txBody>
      </p:sp>
      <p:sp>
        <p:nvSpPr>
          <p:cNvPr id="3" name="Text Box 2"/>
          <p:cNvSpPr txBox="1"/>
          <p:nvPr/>
        </p:nvSpPr>
        <p:spPr>
          <a:xfrm>
            <a:off x="436245" y="3613150"/>
            <a:ext cx="8326755" cy="226187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lang="en-US" sz="4000" b="1">
                <a:solidFill>
                  <a:srgbClr val="C00000"/>
                </a:solidFill>
                <a:latin typeface="UTM Avo" panose="02040603050506020204" charset="0"/>
                <a:cs typeface="UTM Avo" panose="02040603050506020204" charset="0"/>
              </a:rPr>
              <a:t>Đề tài: Làm quen chữ cái b, d, đ</a:t>
            </a:r>
            <a:endParaRPr lang="en-US" sz="4000" b="1">
              <a:solidFill>
                <a:srgbClr val="C00000"/>
              </a:solidFill>
              <a:latin typeface="UTM Avo" panose="02040603050506020204" charset="0"/>
              <a:cs typeface="UTM Avo" panose="02040603050506020204" charset="0"/>
            </a:endParaRPr>
          </a:p>
          <a:p>
            <a:pPr algn="ctr"/>
            <a:endParaRPr lang="en-US" sz="4000" b="1">
              <a:solidFill>
                <a:srgbClr val="C00000"/>
              </a:solidFill>
              <a:latin typeface="UTM Avo" panose="02040603050506020204" charset="0"/>
              <a:cs typeface="UTM Avo" panose="02040603050506020204" charset="0"/>
            </a:endParaRPr>
          </a:p>
          <a:p>
            <a:pPr algn="ctr"/>
            <a:r>
              <a:rPr lang="en-US" sz="4000" b="1">
                <a:solidFill>
                  <a:srgbClr val="C00000"/>
                </a:solidFill>
                <a:latin typeface="UTM Avo" panose="02040603050506020204" charset="0"/>
                <a:cs typeface="UTM Avo" panose="02040603050506020204" charset="0"/>
              </a:rPr>
              <a:t>Chủ đề: Động vật</a:t>
            </a:r>
            <a:endParaRPr lang="en-US" sz="4000" b="1">
              <a:solidFill>
                <a:srgbClr val="C00000"/>
              </a:solidFill>
              <a:latin typeface="UTM Avo" panose="02040603050506020204" charset="0"/>
              <a:cs typeface="UTM Avo" panose="02040603050506020204" charset="0"/>
            </a:endParaRPr>
          </a:p>
          <a:p>
            <a:pPr algn="ctr"/>
            <a:endParaRPr lang="en-US" sz="4000" b="1">
              <a:solidFill>
                <a:srgbClr val="C00000"/>
              </a:solidFill>
              <a:latin typeface="UTM Avo" panose="02040603050506020204" charset="0"/>
              <a:cs typeface="UTM Avo" panose="0204060305050602020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2000"/>
                                        <p:tgtEl>
                                          <p:spTgt spid="366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5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665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5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3665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659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5362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chemeClr val="folHlink"/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eaLnBrk="1" hangingPunct="1"/>
            <a:endParaRPr dirty="0">
              <a:latin typeface="Arial" panose="020B0604020202020204" pitchFamily="34" charset="0"/>
            </a:endParaRPr>
          </a:p>
        </p:txBody>
      </p:sp>
      <p:pic>
        <p:nvPicPr>
          <p:cNvPr id="15363" name="Picture 3" descr="FLOWERS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7445281">
            <a:off x="0" y="80963"/>
            <a:ext cx="1382713" cy="1219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5364" name="Picture 4" descr="FLOWERS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981619">
            <a:off x="-80962" y="5556250"/>
            <a:ext cx="1382712" cy="1219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5365" name="Picture 5" descr="FLOWERS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-2612373">
            <a:off x="7761288" y="5638800"/>
            <a:ext cx="1382712" cy="1219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5366" name="Picture 6" descr="FLOWERS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-6901520">
            <a:off x="7761288" y="80963"/>
            <a:ext cx="1382712" cy="12192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5367" name="WordArt 7"/>
          <p:cNvSpPr>
            <a:spLocks noTextEdit="1"/>
          </p:cNvSpPr>
          <p:nvPr/>
        </p:nvSpPr>
        <p:spPr>
          <a:xfrm rot="5400000">
            <a:off x="2628900" y="2552700"/>
            <a:ext cx="3124200" cy="2133600"/>
          </a:xfrm>
          <a:prstGeom prst="rect">
            <a:avLst/>
          </a:prstGeom>
        </p:spPr>
        <p:txBody>
          <a:bodyPr vert="wordArtVert"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en-US" sz="3600" b="1"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.VnAvant" panose="020B7200000000000000" pitchFamily="34" charset="0"/>
                <a:ea typeface=".VnAvant" panose="020B7200000000000000" pitchFamily="34" charset="0"/>
              </a:rPr>
              <a:t>d</a:t>
            </a:r>
            <a:endParaRPr lang="en-US" sz="3600" b="1"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00"/>
              </a:solidFill>
              <a:latin typeface=".VnAvant" panose="020B7200000000000000" pitchFamily="34" charset="0"/>
              <a:ea typeface=".VnAvant" panose="020B7200000000000000" pitchFamily="34" charset="0"/>
            </a:endParaRPr>
          </a:p>
        </p:txBody>
      </p:sp>
      <p:sp>
        <p:nvSpPr>
          <p:cNvPr id="15368" name="WordArt 9"/>
          <p:cNvSpPr>
            <a:spLocks noTextEdit="1"/>
          </p:cNvSpPr>
          <p:nvPr/>
        </p:nvSpPr>
        <p:spPr>
          <a:xfrm>
            <a:off x="457200" y="1752600"/>
            <a:ext cx="1905000" cy="3505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en-US" sz="3600" b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.VnAvantH" panose="020B7200000000000000" charset="0"/>
                <a:ea typeface=".VnAvantH" panose="020B7200000000000000" charset="0"/>
              </a:rPr>
              <a:t>d</a:t>
            </a:r>
            <a:endParaRPr lang="en-US" sz="3600" b="1">
              <a:ln w="19050" cap="flat" cmpd="sng">
                <a:solidFill>
                  <a:srgbClr val="99CCFF"/>
                </a:solidFill>
                <a:prstDash val="solid"/>
                <a:headEnd type="none" w="med" len="med"/>
                <a:tailEnd type="none" w="med" len="med"/>
              </a:ln>
              <a:solidFill>
                <a:srgbClr val="0066CC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.VnAvantH" panose="020B7200000000000000" charset="0"/>
              <a:ea typeface=".VnAvantH" panose="020B7200000000000000" charset="0"/>
            </a:endParaRPr>
          </a:p>
        </p:txBody>
      </p:sp>
      <p:pic>
        <p:nvPicPr>
          <p:cNvPr id="356363" name="Picture 11" descr="ShowTopicSub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1219200"/>
            <a:ext cx="2514600" cy="39624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563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563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56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chemeClr val="folHlink"/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eaLnBrk="1" hangingPunct="1"/>
            <a:endParaRPr dirty="0">
              <a:latin typeface="Arial" panose="020B0604020202020204" pitchFamily="34" charset="0"/>
            </a:endParaRPr>
          </a:p>
        </p:txBody>
      </p:sp>
      <p:pic>
        <p:nvPicPr>
          <p:cNvPr id="16387" name="Picture 3" descr="FLOWERS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7445281">
            <a:off x="0" y="80963"/>
            <a:ext cx="1382713" cy="1219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6388" name="Picture 4" descr="FLOWERS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981619">
            <a:off x="-80962" y="5556250"/>
            <a:ext cx="1382712" cy="1219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6389" name="Picture 5" descr="FLOWERS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-2612373">
            <a:off x="7761288" y="5638800"/>
            <a:ext cx="1382712" cy="1219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6390" name="Picture 6" descr="FLOWERS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-6901520">
            <a:off x="7761288" y="80963"/>
            <a:ext cx="1382712" cy="12192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91" name="WordArt 7"/>
          <p:cNvSpPr>
            <a:spLocks noTextEdit="1"/>
          </p:cNvSpPr>
          <p:nvPr/>
        </p:nvSpPr>
        <p:spPr>
          <a:xfrm rot="5400000">
            <a:off x="685800" y="2286000"/>
            <a:ext cx="3581400" cy="2209800"/>
          </a:xfrm>
          <a:prstGeom prst="rect">
            <a:avLst/>
          </a:prstGeom>
        </p:spPr>
        <p:txBody>
          <a:bodyPr vert="wordArtVert"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en-US" sz="3600" b="1"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.VnAvant" panose="020B7200000000000000" pitchFamily="34" charset="0"/>
                <a:ea typeface=".VnAvant" panose="020B7200000000000000" pitchFamily="34" charset="0"/>
              </a:rPr>
              <a:t>b</a:t>
            </a:r>
            <a:endParaRPr lang="en-US" sz="3600" b="1"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00"/>
              </a:solidFill>
              <a:latin typeface=".VnAvant" panose="020B7200000000000000" pitchFamily="34" charset="0"/>
              <a:ea typeface=".VnAvant" panose="020B7200000000000000" pitchFamily="34" charset="0"/>
            </a:endParaRPr>
          </a:p>
        </p:txBody>
      </p:sp>
      <p:sp>
        <p:nvSpPr>
          <p:cNvPr id="16392" name="WordArt 8"/>
          <p:cNvSpPr>
            <a:spLocks noTextEdit="1"/>
          </p:cNvSpPr>
          <p:nvPr/>
        </p:nvSpPr>
        <p:spPr>
          <a:xfrm rot="5400000">
            <a:off x="3619500" y="2095500"/>
            <a:ext cx="3505200" cy="2209800"/>
          </a:xfrm>
          <a:prstGeom prst="rect">
            <a:avLst/>
          </a:prstGeom>
        </p:spPr>
        <p:txBody>
          <a:bodyPr vert="wordArtVert"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en-US" sz="3600" b="1"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.VnAvant" panose="020B7200000000000000" pitchFamily="34" charset="0"/>
                <a:ea typeface=".VnAvant" panose="020B7200000000000000" pitchFamily="34" charset="0"/>
              </a:rPr>
              <a:t>d</a:t>
            </a:r>
            <a:endParaRPr lang="en-US" sz="3600" b="1"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00"/>
              </a:solidFill>
              <a:latin typeface=".VnAvant" panose="020B7200000000000000" pitchFamily="34" charset="0"/>
              <a:ea typeface=".VnAvant" panose="020B7200000000000000" pitchFamily="34" charset="0"/>
            </a:endParaRPr>
          </a:p>
        </p:txBody>
      </p:sp>
      <p:pic>
        <p:nvPicPr>
          <p:cNvPr id="335882" name="Picture 10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447800" y="2362200"/>
            <a:ext cx="2149475" cy="28098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35884" name="Picture 12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267200" y="2209800"/>
            <a:ext cx="2133600" cy="27336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35886" name="Picture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47800"/>
            <a:ext cx="552450" cy="34480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35887" name="Picture 15"/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371600" y="1600200"/>
            <a:ext cx="552450" cy="35052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Text Box 1"/>
          <p:cNvSpPr txBox="1"/>
          <p:nvPr/>
        </p:nvSpPr>
        <p:spPr>
          <a:xfrm>
            <a:off x="1594485" y="226695"/>
            <a:ext cx="594931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sz="4000" b="1">
                <a:latin typeface="UTM Avo" panose="02040603050506020204" charset="0"/>
                <a:cs typeface="UTM Avo" panose="02040603050506020204" charset="0"/>
              </a:rPr>
              <a:t>So sánh b - d</a:t>
            </a:r>
            <a:endParaRPr lang="en-US" sz="4000" b="1">
              <a:latin typeface="UTM Avo" panose="02040603050506020204" charset="0"/>
              <a:cs typeface="UTM Avo" panose="0204060305050602020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35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335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335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1000"/>
                                        <p:tgtEl>
                                          <p:spTgt spid="335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7410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chemeClr val="folHlink"/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eaLnBrk="1" hangingPunct="1"/>
            <a:endParaRPr dirty="0">
              <a:latin typeface="Arial" panose="020B0604020202020204" pitchFamily="34" charset="0"/>
            </a:endParaRPr>
          </a:p>
        </p:txBody>
      </p:sp>
      <p:pic>
        <p:nvPicPr>
          <p:cNvPr id="17411" name="Picture 3" descr="FLOWERS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7445281">
            <a:off x="0" y="80963"/>
            <a:ext cx="1382713" cy="1219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7412" name="Picture 4" descr="FLOWERS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981619">
            <a:off x="-80962" y="5556250"/>
            <a:ext cx="1382712" cy="1219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7413" name="Picture 5" descr="FLOWERS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-2612373">
            <a:off x="7761288" y="5638800"/>
            <a:ext cx="1382712" cy="1219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7414" name="Picture 6" descr="FLOWERS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-6901520">
            <a:off x="7761288" y="80963"/>
            <a:ext cx="1382712" cy="1219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7415" name="Picture 7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895600" y="2133600"/>
            <a:ext cx="2743200" cy="3048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7416" name="Picture 8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876800" y="990600"/>
            <a:ext cx="762000" cy="41529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45097" name="Rectangle 9"/>
          <p:cNvSpPr/>
          <p:nvPr/>
        </p:nvSpPr>
        <p:spPr>
          <a:xfrm>
            <a:off x="4343400" y="1371600"/>
            <a:ext cx="1676400" cy="533400"/>
          </a:xfrm>
          <a:prstGeom prst="rect">
            <a:avLst/>
          </a:prstGeom>
          <a:solidFill>
            <a:srgbClr val="990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1" hangingPunct="1"/>
            <a:r>
              <a:rPr lang="en-US" altLang="en-US" dirty="0">
                <a:latin typeface="Arial" panose="020B0604020202020204" pitchFamily="34" charset="0"/>
              </a:rPr>
              <a:t>`</a:t>
            </a:r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450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450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509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8434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chemeClr val="folHlink"/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eaLnBrk="1" hangingPunct="1"/>
            <a:endParaRPr dirty="0">
              <a:latin typeface="Arial" panose="020B0604020202020204" pitchFamily="34" charset="0"/>
            </a:endParaRPr>
          </a:p>
        </p:txBody>
      </p:sp>
      <p:pic>
        <p:nvPicPr>
          <p:cNvPr id="18435" name="Picture 3" descr="FLOWERS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7445281">
            <a:off x="0" y="80963"/>
            <a:ext cx="1382713" cy="1219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8436" name="Picture 4" descr="FLOWERS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981619">
            <a:off x="-80962" y="5556250"/>
            <a:ext cx="1382712" cy="1219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8437" name="Picture 5" descr="FLOWERS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-2612373">
            <a:off x="7761288" y="5638800"/>
            <a:ext cx="1382712" cy="1219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8438" name="Picture 6" descr="FLOWERS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-6901520">
            <a:off x="7761288" y="80963"/>
            <a:ext cx="1382712" cy="1219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46119" name="Picture 7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438400" y="2133600"/>
            <a:ext cx="2743200" cy="3048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46120" name="Picture 8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495800" y="990600"/>
            <a:ext cx="762000" cy="41529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46121" name="Rectangle 9"/>
          <p:cNvSpPr/>
          <p:nvPr/>
        </p:nvSpPr>
        <p:spPr>
          <a:xfrm>
            <a:off x="3886200" y="1371600"/>
            <a:ext cx="1676400" cy="533400"/>
          </a:xfrm>
          <a:prstGeom prst="rect">
            <a:avLst/>
          </a:prstGeom>
          <a:solidFill>
            <a:srgbClr val="990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1" hangingPunct="1"/>
            <a:r>
              <a:rPr lang="en-US" altLang="en-US" dirty="0">
                <a:latin typeface="Arial" panose="020B0604020202020204" pitchFamily="34" charset="0"/>
              </a:rPr>
              <a:t>`</a:t>
            </a:r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46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346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346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46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612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9458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chemeClr val="folHlink"/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eaLnBrk="1" hangingPunct="1"/>
            <a:endParaRPr dirty="0">
              <a:latin typeface="Arial" panose="020B0604020202020204" pitchFamily="34" charset="0"/>
            </a:endParaRPr>
          </a:p>
        </p:txBody>
      </p:sp>
      <p:pic>
        <p:nvPicPr>
          <p:cNvPr id="19459" name="Picture 3" descr="FLOWERS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7445281">
            <a:off x="0" y="80963"/>
            <a:ext cx="1382713" cy="1219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9460" name="Picture 4" descr="FLOWERS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981619">
            <a:off x="-80962" y="5556250"/>
            <a:ext cx="1382712" cy="1219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9461" name="Picture 5" descr="FLOWERS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-2612373">
            <a:off x="7761288" y="5638800"/>
            <a:ext cx="1382712" cy="1219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9462" name="Picture 6" descr="FLOWERS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-6901520">
            <a:off x="7761288" y="80963"/>
            <a:ext cx="1382712" cy="12192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9463" name="WordArt 7"/>
          <p:cNvSpPr>
            <a:spLocks noTextEdit="1"/>
          </p:cNvSpPr>
          <p:nvPr/>
        </p:nvSpPr>
        <p:spPr>
          <a:xfrm rot="5400000">
            <a:off x="2628900" y="2552700"/>
            <a:ext cx="3124200" cy="2133600"/>
          </a:xfrm>
          <a:prstGeom prst="rect">
            <a:avLst/>
          </a:prstGeom>
        </p:spPr>
        <p:txBody>
          <a:bodyPr vert="wordArtVert"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en-US" sz="3600" b="1"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.VnAvant" panose="020B7200000000000000" pitchFamily="34" charset="0"/>
                <a:ea typeface=".VnAvant" panose="020B7200000000000000" pitchFamily="34" charset="0"/>
              </a:rPr>
              <a:t>đ</a:t>
            </a:r>
            <a:endParaRPr lang="en-US" sz="3600" b="1"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00"/>
              </a:solidFill>
              <a:latin typeface=".VnAvant" panose="020B7200000000000000" pitchFamily="34" charset="0"/>
              <a:ea typeface=".VnAvant" panose="020B7200000000000000" pitchFamily="34" charset="0"/>
            </a:endParaRPr>
          </a:p>
        </p:txBody>
      </p:sp>
      <p:sp>
        <p:nvSpPr>
          <p:cNvPr id="19464" name="WordArt 8"/>
          <p:cNvSpPr>
            <a:spLocks noTextEdit="1"/>
          </p:cNvSpPr>
          <p:nvPr/>
        </p:nvSpPr>
        <p:spPr>
          <a:xfrm>
            <a:off x="457200" y="1752600"/>
            <a:ext cx="1905000" cy="3505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en-US" sz="3600" b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.VnAvantH" panose="020B7200000000000000" charset="0"/>
                <a:ea typeface=".VnAvantH" panose="020B7200000000000000" charset="0"/>
              </a:rPr>
              <a:t>Đ</a:t>
            </a:r>
            <a:endParaRPr lang="en-US" sz="3600" b="1">
              <a:ln w="19050" cap="flat" cmpd="sng">
                <a:solidFill>
                  <a:srgbClr val="99CCFF"/>
                </a:solidFill>
                <a:prstDash val="solid"/>
                <a:headEnd type="none" w="med" len="med"/>
                <a:tailEnd type="none" w="med" len="med"/>
              </a:ln>
              <a:solidFill>
                <a:srgbClr val="0066CC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.VnAvantH" panose="020B7200000000000000" charset="0"/>
              <a:ea typeface=".VnAvantH" panose="020B7200000000000000" charset="0"/>
            </a:endParaRPr>
          </a:p>
        </p:txBody>
      </p:sp>
      <p:pic>
        <p:nvPicPr>
          <p:cNvPr id="357386" name="Picture 10" descr="ShowTopicSub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1676400"/>
            <a:ext cx="2252663" cy="35052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573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573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5738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57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482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chemeClr val="folHlink"/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eaLnBrk="1" hangingPunct="1"/>
            <a:endParaRPr dirty="0">
              <a:latin typeface="Arial" panose="020B0604020202020204" pitchFamily="34" charset="0"/>
            </a:endParaRPr>
          </a:p>
        </p:txBody>
      </p:sp>
      <p:pic>
        <p:nvPicPr>
          <p:cNvPr id="20483" name="Picture 3" descr="FLOWERS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7445281">
            <a:off x="0" y="80963"/>
            <a:ext cx="1382713" cy="1219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484" name="Picture 4" descr="FLOWERS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981619">
            <a:off x="-80962" y="5556250"/>
            <a:ext cx="1382712" cy="1219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485" name="Picture 5" descr="FLOWERS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-2612373">
            <a:off x="7761288" y="5638800"/>
            <a:ext cx="1382712" cy="1219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486" name="Picture 6" descr="FLOWERS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-6901520">
            <a:off x="7761288" y="80963"/>
            <a:ext cx="1382712" cy="12192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487" name="WordArt 10"/>
          <p:cNvSpPr>
            <a:spLocks noTextEdit="1"/>
          </p:cNvSpPr>
          <p:nvPr/>
        </p:nvSpPr>
        <p:spPr>
          <a:xfrm rot="5400000">
            <a:off x="266700" y="2095500"/>
            <a:ext cx="3810000" cy="2514600"/>
          </a:xfrm>
          <a:prstGeom prst="rect">
            <a:avLst/>
          </a:prstGeom>
        </p:spPr>
        <p:txBody>
          <a:bodyPr vert="wordArtVert"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en-US" sz="3600" b="1"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.VnAvant" panose="020B7200000000000000" pitchFamily="34" charset="0"/>
                <a:ea typeface=".VnAvant" panose="020B7200000000000000" pitchFamily="34" charset="0"/>
              </a:rPr>
              <a:t>d</a:t>
            </a:r>
            <a:endParaRPr lang="en-US" sz="3600" b="1"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00"/>
              </a:solidFill>
              <a:latin typeface=".VnAvant" panose="020B7200000000000000" pitchFamily="34" charset="0"/>
              <a:ea typeface=".VnAvant" panose="020B7200000000000000" pitchFamily="34" charset="0"/>
            </a:endParaRPr>
          </a:p>
        </p:txBody>
      </p:sp>
      <p:sp>
        <p:nvSpPr>
          <p:cNvPr id="20488" name="WordArt 11"/>
          <p:cNvSpPr>
            <a:spLocks noTextEdit="1"/>
          </p:cNvSpPr>
          <p:nvPr/>
        </p:nvSpPr>
        <p:spPr>
          <a:xfrm rot="5400000">
            <a:off x="4572000" y="1981200"/>
            <a:ext cx="3886200" cy="2667000"/>
          </a:xfrm>
          <a:prstGeom prst="rect">
            <a:avLst/>
          </a:prstGeom>
        </p:spPr>
        <p:txBody>
          <a:bodyPr vert="wordArtVert"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en-US" sz="3600" b="1"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.VnAvant" panose="020B7200000000000000" pitchFamily="34" charset="0"/>
                <a:ea typeface=".VnAvant" panose="020B7200000000000000" pitchFamily="34" charset="0"/>
              </a:rPr>
              <a:t>®</a:t>
            </a:r>
            <a:endParaRPr lang="en-US" sz="3600" b="1"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00"/>
              </a:solidFill>
              <a:latin typeface=".VnAvant" panose="020B7200000000000000" pitchFamily="34" charset="0"/>
              <a:ea typeface=".VnAvant" panose="020B7200000000000000" pitchFamily="34" charset="0"/>
            </a:endParaRPr>
          </a:p>
        </p:txBody>
      </p:sp>
      <p:pic>
        <p:nvPicPr>
          <p:cNvPr id="344076" name="Picture 12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14400" y="2286000"/>
            <a:ext cx="2514600" cy="29622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44077" name="Picture 13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181600" y="2362200"/>
            <a:ext cx="2438400" cy="28860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44078" name="Picture 14"/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819400" y="1447800"/>
            <a:ext cx="609600" cy="3810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44079" name="Picture 15"/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086600" y="1371600"/>
            <a:ext cx="609600" cy="3810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44080" name="Rectangle 16"/>
          <p:cNvSpPr/>
          <p:nvPr/>
        </p:nvSpPr>
        <p:spPr>
          <a:xfrm>
            <a:off x="6553200" y="1600200"/>
            <a:ext cx="1295400" cy="457200"/>
          </a:xfrm>
          <a:prstGeom prst="rect">
            <a:avLst/>
          </a:prstGeom>
          <a:solidFill>
            <a:srgbClr val="990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1" hangingPunct="1"/>
            <a:r>
              <a:rPr lang="en-US" altLang="en-US" dirty="0">
                <a:latin typeface="Arial" panose="020B0604020202020204" pitchFamily="34" charset="0"/>
              </a:rPr>
              <a:t>`</a:t>
            </a: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1673860" y="237490"/>
            <a:ext cx="5946140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sz="4400" b="1">
                <a:latin typeface="UTM Avo" panose="02040603050506020204" charset="0"/>
                <a:cs typeface="UTM Avo" panose="02040603050506020204" charset="0"/>
              </a:rPr>
              <a:t>So sánh: d - đ</a:t>
            </a:r>
            <a:endParaRPr lang="en-US" sz="4400" b="1">
              <a:latin typeface="UTM Avo" panose="02040603050506020204" charset="0"/>
              <a:cs typeface="UTM Avo" panose="0204060305050602020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44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344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344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1000"/>
                                        <p:tgtEl>
                                          <p:spTgt spid="344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44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44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408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1506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chemeClr val="folHlink"/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1" hangingPunct="1"/>
            <a:endParaRPr lang="en-US" altLang="en-US" dirty="0">
              <a:latin typeface="Arial" panose="020B0604020202020204" pitchFamily="34" charset="0"/>
            </a:endParaRPr>
          </a:p>
        </p:txBody>
      </p:sp>
      <p:pic>
        <p:nvPicPr>
          <p:cNvPr id="21507" name="Picture 3" descr="FLOWERS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7445281">
            <a:off x="0" y="80963"/>
            <a:ext cx="1382713" cy="1219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508" name="Picture 4" descr="FLOWERS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981619">
            <a:off x="-80962" y="5556250"/>
            <a:ext cx="1382712" cy="1219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509" name="Picture 5" descr="FLOWERS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-2612373">
            <a:off x="7761288" y="5638800"/>
            <a:ext cx="1382712" cy="1219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510" name="Picture 6" descr="FLOWERS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-6901520">
            <a:off x="7761288" y="80963"/>
            <a:ext cx="1382712" cy="12192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1511" name="Text Box 7"/>
          <p:cNvSpPr txBox="1"/>
          <p:nvPr/>
        </p:nvSpPr>
        <p:spPr>
          <a:xfrm>
            <a:off x="609600" y="838200"/>
            <a:ext cx="8229600" cy="178371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r>
              <a:rPr lang="en-US" altLang="en-US" sz="4400" b="1" dirty="0">
                <a:solidFill>
                  <a:srgbClr val="990000"/>
                </a:solidFill>
                <a:latin typeface="Times New Roman" panose="02020603050405020304" pitchFamily="18" charset="0"/>
              </a:rPr>
              <a:t>3. </a:t>
            </a:r>
            <a:endParaRPr lang="en-US" altLang="en-US" sz="4400" b="1" dirty="0">
              <a:solidFill>
                <a:srgbClr val="990000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4400" b="1" dirty="0">
                <a:solidFill>
                  <a:srgbClr val="990000"/>
                </a:solidFill>
                <a:latin typeface="Times New Roman" panose="02020603050405020304" pitchFamily="18" charset="0"/>
              </a:rPr>
              <a:t>TRÒ CHƠI CHỮ CÁI</a:t>
            </a:r>
            <a:r>
              <a:rPr lang="en-US" altLang="en-US" b="1" dirty="0">
                <a:latin typeface="Arial" panose="020B0604020202020204" pitchFamily="34" charset="0"/>
              </a:rPr>
              <a:t> </a:t>
            </a:r>
            <a:r>
              <a:rPr lang="en-US" altLang="en-US" sz="4400" dirty="0">
                <a:latin typeface="Arial" panose="020B0604020202020204" pitchFamily="34" charset="0"/>
              </a:rPr>
              <a:t> </a:t>
            </a:r>
            <a:endParaRPr lang="en-US" altLang="en-US" sz="44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4578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chemeClr val="folHlink"/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eaLnBrk="1" hangingPunct="1"/>
            <a:endParaRPr sz="1800" dirty="0">
              <a:latin typeface="Arial" panose="020B0604020202020204" pitchFamily="34" charset="0"/>
            </a:endParaRPr>
          </a:p>
        </p:txBody>
      </p:sp>
      <p:pic>
        <p:nvPicPr>
          <p:cNvPr id="24579" name="Picture 3" descr="FLOWERS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7445281">
            <a:off x="0" y="80963"/>
            <a:ext cx="1382713" cy="1219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4580" name="Picture 4" descr="FLOWERS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981619">
            <a:off x="-80962" y="5556250"/>
            <a:ext cx="1382712" cy="1219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4581" name="Picture 5" descr="FLOWERS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-2612373">
            <a:off x="7761288" y="5638800"/>
            <a:ext cx="1382712" cy="1219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4582" name="Picture 6" descr="FLOWERS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-6901520">
            <a:off x="7761288" y="80963"/>
            <a:ext cx="1382712" cy="12192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Text Box 1"/>
          <p:cNvSpPr txBox="1"/>
          <p:nvPr/>
        </p:nvSpPr>
        <p:spPr>
          <a:xfrm>
            <a:off x="227330" y="2157095"/>
            <a:ext cx="845566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sz="4800" b="1">
                <a:latin typeface="UTM Avo" panose="02040603050506020204" charset="0"/>
                <a:cs typeface="UTM Avo" panose="02040603050506020204" charset="0"/>
              </a:rPr>
              <a:t>Trò chơi 1: Tay khéo, tai tinh</a:t>
            </a:r>
            <a:endParaRPr lang="en-US" sz="4800" b="1">
              <a:latin typeface="UTM Avo" panose="02040603050506020204" charset="0"/>
              <a:cs typeface="UTM Avo" panose="0204060305050602020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4578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chemeClr val="folHlink"/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eaLnBrk="1" hangingPunct="1"/>
            <a:endParaRPr sz="1800" dirty="0">
              <a:latin typeface="Arial" panose="020B0604020202020204" pitchFamily="34" charset="0"/>
            </a:endParaRPr>
          </a:p>
        </p:txBody>
      </p:sp>
      <p:pic>
        <p:nvPicPr>
          <p:cNvPr id="24579" name="Picture 3" descr="FLOWERS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7445281">
            <a:off x="0" y="80963"/>
            <a:ext cx="1382713" cy="1219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4580" name="Picture 4" descr="FLOWERS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981619">
            <a:off x="-80962" y="5556250"/>
            <a:ext cx="1382712" cy="1219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4581" name="Picture 5" descr="FLOWERS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-2612373">
            <a:off x="7761288" y="5638800"/>
            <a:ext cx="1382712" cy="1219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4582" name="Picture 6" descr="FLOWERS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-6901520">
            <a:off x="7761288" y="80963"/>
            <a:ext cx="1382712" cy="12192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Text Box 1"/>
          <p:cNvSpPr txBox="1"/>
          <p:nvPr/>
        </p:nvSpPr>
        <p:spPr>
          <a:xfrm>
            <a:off x="227330" y="2157095"/>
            <a:ext cx="845566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sz="4800" b="1">
                <a:latin typeface="UTM Avo" panose="02040603050506020204" charset="0"/>
                <a:cs typeface="UTM Avo" panose="02040603050506020204" charset="0"/>
              </a:rPr>
              <a:t>Trò chơi 2: Ong tìm hoa</a:t>
            </a:r>
            <a:endParaRPr lang="en-US" sz="4800" b="1">
              <a:latin typeface="UTM Avo" panose="02040603050506020204" charset="0"/>
              <a:cs typeface="UTM Avo" panose="0204060305050602020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1746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chemeClr val="folHlink"/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eaLnBrk="1" hangingPunct="1"/>
            <a:endParaRPr dirty="0">
              <a:latin typeface="Arial" panose="020B0604020202020204" pitchFamily="34" charset="0"/>
            </a:endParaRPr>
          </a:p>
        </p:txBody>
      </p:sp>
      <p:pic>
        <p:nvPicPr>
          <p:cNvPr id="31747" name="Picture 3" descr="FLOWERS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7445281">
            <a:off x="0" y="80963"/>
            <a:ext cx="1382713" cy="1219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1748" name="Picture 4" descr="FLOWERS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981619">
            <a:off x="-80962" y="5556250"/>
            <a:ext cx="1382712" cy="1219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1749" name="Picture 5" descr="FLOWERS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-2612373">
            <a:off x="7761288" y="5638800"/>
            <a:ext cx="1382712" cy="1219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1750" name="Picture 6" descr="FLOWERS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-6901520">
            <a:off x="7761288" y="80963"/>
            <a:ext cx="1382712" cy="12192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1751" name="WordArt 10"/>
          <p:cNvSpPr>
            <a:spLocks noTextEdit="1"/>
          </p:cNvSpPr>
          <p:nvPr/>
        </p:nvSpPr>
        <p:spPr>
          <a:xfrm rot="268895">
            <a:off x="2209800" y="381000"/>
            <a:ext cx="4884738" cy="2125663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  <a:normAutofit/>
          </a:bodyPr>
          <a:p>
            <a:pPr algn="ctr"/>
            <a:r>
              <a:rPr lang="en-US" sz="3600">
                <a:ln w="9525" cap="flat" cmpd="sng">
                  <a:solidFill>
                    <a:srgbClr val="FF00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CC00FF"/>
                </a:solidFill>
                <a:effectLst>
                  <a:outerShdw dist="53882" dir="2699999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Bài học đến đây là hết </a:t>
            </a:r>
            <a:endParaRPr lang="en-US" sz="3600">
              <a:ln w="9525" cap="flat" cmpd="sng">
                <a:solidFill>
                  <a:srgbClr val="FF00FF"/>
                </a:solidFill>
                <a:prstDash val="solid"/>
                <a:headEnd type="none" w="med" len="med"/>
                <a:tailEnd type="none" w="med" len="med"/>
              </a:ln>
              <a:solidFill>
                <a:srgbClr val="CC00FF"/>
              </a:solidFill>
              <a:effectLst>
                <a:outerShdw dist="53882" dir="2699999" algn="ctr" rotWithShape="0">
                  <a:srgbClr val="9999FF">
                    <a:alpha val="79999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1752" name="WordArt 11" descr="Narrow vertical"/>
          <p:cNvSpPr>
            <a:spLocks noTextEdit="1"/>
          </p:cNvSpPr>
          <p:nvPr/>
        </p:nvSpPr>
        <p:spPr>
          <a:xfrm>
            <a:off x="2514600" y="2362200"/>
            <a:ext cx="4164013" cy="1165225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356"/>
              </a:avLst>
            </a:prstTxWarp>
            <a:normAutofit/>
          </a:bodyPr>
          <a:p>
            <a:pPr algn="ctr"/>
            <a:r>
              <a:rPr lang="en-US" sz="3600">
                <a:ln w="1270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Xin chân thành cảm ơn</a:t>
            </a:r>
            <a:endParaRPr lang="en-US" sz="3600">
              <a:ln w="1270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pattFill prst="dashHorz">
                <a:fgClr>
                  <a:srgbClr val="808080"/>
                </a:fgClr>
                <a:bgClr>
                  <a:srgbClr val="FFFF00"/>
                </a:bgClr>
              </a:patt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1753" name="WordArt 12"/>
          <p:cNvSpPr>
            <a:spLocks noTextEdit="1"/>
          </p:cNvSpPr>
          <p:nvPr/>
        </p:nvSpPr>
        <p:spPr>
          <a:xfrm>
            <a:off x="2590800" y="4343400"/>
            <a:ext cx="4343400" cy="10477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en-US" sz="3600">
                <a:ln w="12700" cap="flat" cmpd="sng">
                  <a:solidFill>
                    <a:srgbClr val="FF6600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A603AB">
                        <a:alpha val="100000"/>
                      </a:srgbClr>
                    </a:gs>
                    <a:gs pos="12000">
                      <a:srgbClr val="E81766">
                        <a:alpha val="100000"/>
                      </a:srgbClr>
                    </a:gs>
                    <a:gs pos="27000">
                      <a:srgbClr val="EE3F17">
                        <a:alpha val="100000"/>
                      </a:srgbClr>
                    </a:gs>
                    <a:gs pos="48000">
                      <a:srgbClr val="FFFF00">
                        <a:alpha val="100000"/>
                      </a:srgbClr>
                    </a:gs>
                    <a:gs pos="64999">
                      <a:srgbClr val="1A8D48">
                        <a:alpha val="100000"/>
                      </a:srgbClr>
                    </a:gs>
                    <a:gs pos="78999">
                      <a:srgbClr val="0819FB">
                        <a:alpha val="100000"/>
                      </a:srgbClr>
                    </a:gs>
                    <a:gs pos="100000">
                      <a:srgbClr val="A603AB">
                        <a:alpha val="100000"/>
                      </a:srgbClr>
                    </a:gs>
                  </a:gsLst>
                  <a:lin ang="0" scaled="1"/>
                  <a:tileRect/>
                </a:gradFill>
                <a:effectLst>
                  <a:outerShdw dist="35921" dir="2699999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Tạm biệt và hẹn gặp lại!</a:t>
            </a:r>
            <a:endParaRPr lang="en-US" sz="3600">
              <a:ln w="12700" cap="flat" cmpd="sng">
                <a:solidFill>
                  <a:srgbClr val="FF6600"/>
                </a:solidFill>
                <a:prstDash val="solid"/>
                <a:headEnd type="none" w="med" len="med"/>
                <a:tailEnd type="none" w="med" len="med"/>
              </a:ln>
              <a:gradFill rotWithShape="1">
                <a:gsLst>
                  <a:gs pos="0">
                    <a:srgbClr val="A603AB">
                      <a:alpha val="100000"/>
                    </a:srgbClr>
                  </a:gs>
                  <a:gs pos="12000">
                    <a:srgbClr val="E81766">
                      <a:alpha val="100000"/>
                    </a:srgbClr>
                  </a:gs>
                  <a:gs pos="27000">
                    <a:srgbClr val="EE3F17">
                      <a:alpha val="100000"/>
                    </a:srgbClr>
                  </a:gs>
                  <a:gs pos="48000">
                    <a:srgbClr val="FFFF00">
                      <a:alpha val="100000"/>
                    </a:srgbClr>
                  </a:gs>
                  <a:gs pos="64999">
                    <a:srgbClr val="1A8D48">
                      <a:alpha val="100000"/>
                    </a:srgbClr>
                  </a:gs>
                  <a:gs pos="78999">
                    <a:srgbClr val="0819FB">
                      <a:alpha val="100000"/>
                    </a:srgbClr>
                  </a:gs>
                  <a:gs pos="100000">
                    <a:srgbClr val="A603AB">
                      <a:alpha val="100000"/>
                    </a:srgbClr>
                  </a:gs>
                </a:gsLst>
                <a:lin ang="0" scaled="1"/>
                <a:tileRect/>
              </a:gradFill>
              <a:effectLst>
                <a:outerShdw dist="35921" dir="2699999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1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31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317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317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3000"/>
                                        <p:tgtEl>
                                          <p:spTgt spid="317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000"/>
                                        <p:tgtEl>
                                          <p:spTgt spid="317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4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chemeClr val="folHlink"/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1" hangingPunct="1"/>
            <a:endParaRPr lang="en-US" altLang="en-US" dirty="0">
              <a:latin typeface="Arial" panose="020B0604020202020204" pitchFamily="34" charset="0"/>
            </a:endParaRPr>
          </a:p>
          <a:p>
            <a:pPr algn="ctr" eaLnBrk="1" hangingPunct="1"/>
            <a:endParaRPr lang="en-US" altLang="en-US" dirty="0">
              <a:latin typeface="Arial" panose="020B0604020202020204" pitchFamily="34" charset="0"/>
            </a:endParaRPr>
          </a:p>
        </p:txBody>
      </p:sp>
      <p:pic>
        <p:nvPicPr>
          <p:cNvPr id="3075" name="Picture 3" descr="FLOWERS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7445281">
            <a:off x="0" y="80963"/>
            <a:ext cx="1382713" cy="1219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76" name="Picture 4" descr="FLOWERS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981619">
            <a:off x="-80962" y="5556250"/>
            <a:ext cx="1382712" cy="1219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77" name="Picture 5" descr="FLOWERS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-2612373">
            <a:off x="7761288" y="5638800"/>
            <a:ext cx="1382712" cy="1219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78" name="Picture 6" descr="FLOWERS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-6901520">
            <a:off x="7761288" y="80963"/>
            <a:ext cx="1382712" cy="12192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64551" name="Text Box 7"/>
          <p:cNvSpPr txBox="1"/>
          <p:nvPr/>
        </p:nvSpPr>
        <p:spPr>
          <a:xfrm>
            <a:off x="914400" y="838200"/>
            <a:ext cx="7467600" cy="24612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r>
              <a:rPr lang="en-US" altLang="en-US" sz="4400" b="1" dirty="0">
                <a:solidFill>
                  <a:srgbClr val="990000"/>
                </a:solidFill>
                <a:latin typeface="Times New Roman" panose="02020603050405020304" pitchFamily="18" charset="0"/>
              </a:rPr>
              <a:t> 1. Ổn định</a:t>
            </a:r>
            <a:endParaRPr lang="en-US" altLang="en-US" sz="4400" b="1" dirty="0">
              <a:solidFill>
                <a:srgbClr val="990000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4400" b="1" dirty="0">
                <a:solidFill>
                  <a:srgbClr val="990000"/>
                </a:solidFill>
                <a:latin typeface="Times New Roman" panose="02020603050405020304" pitchFamily="18" charset="0"/>
              </a:rPr>
              <a:t>Vận động: Chú voi con ở bản đôn</a:t>
            </a:r>
            <a:endParaRPr lang="en-US" altLang="en-US" dirty="0">
              <a:latin typeface="Times New Roman" panose="02020603050405020304" pitchFamily="18" charset="0"/>
            </a:endParaRPr>
          </a:p>
        </p:txBody>
      </p:sp>
      <p:sp>
        <p:nvSpPr>
          <p:cNvPr id="3080" name="Text Box 8"/>
          <p:cNvSpPr txBox="1"/>
          <p:nvPr/>
        </p:nvSpPr>
        <p:spPr>
          <a:xfrm>
            <a:off x="1143000" y="3276600"/>
            <a:ext cx="12192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64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455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8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chemeClr val="folHlink"/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1" hangingPunct="1"/>
            <a:endParaRPr lang="en-US" altLang="en-US" dirty="0">
              <a:latin typeface="Arial" panose="020B0604020202020204" pitchFamily="34" charset="0"/>
            </a:endParaRPr>
          </a:p>
        </p:txBody>
      </p:sp>
      <p:pic>
        <p:nvPicPr>
          <p:cNvPr id="9219" name="Picture 3" descr="FLOWERS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7445281">
            <a:off x="0" y="80963"/>
            <a:ext cx="1382713" cy="1219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9220" name="Picture 4" descr="FLOWERS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981619">
            <a:off x="-80962" y="5556250"/>
            <a:ext cx="1382712" cy="1219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9221" name="Picture 5" descr="FLOWERS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-2612373">
            <a:off x="7761288" y="5638800"/>
            <a:ext cx="1382712" cy="1219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9222" name="Picture 6" descr="FLOWERS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-6901520">
            <a:off x="7761288" y="80963"/>
            <a:ext cx="1382712" cy="12192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66599" name="Text Box 7"/>
          <p:cNvSpPr txBox="1"/>
          <p:nvPr/>
        </p:nvSpPr>
        <p:spPr>
          <a:xfrm>
            <a:off x="609600" y="838200"/>
            <a:ext cx="8229600" cy="17668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r>
              <a:rPr lang="en-US" altLang="en-US" sz="4400" b="1" dirty="0">
                <a:solidFill>
                  <a:srgbClr val="990000"/>
                </a:solidFill>
                <a:latin typeface="Times New Roman" panose="02020603050405020304" pitchFamily="18" charset="0"/>
              </a:rPr>
              <a:t>HOẠT ĐỘNG 2: </a:t>
            </a:r>
            <a:endParaRPr lang="en-US" altLang="en-US" sz="4400" b="1" dirty="0">
              <a:solidFill>
                <a:srgbClr val="990000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4400" b="1" dirty="0">
                <a:solidFill>
                  <a:srgbClr val="990000"/>
                </a:solidFill>
                <a:latin typeface="Times New Roman" panose="02020603050405020304" pitchFamily="18" charset="0"/>
              </a:rPr>
              <a:t>LÀM QUEN CHỮ CÁI B - D - Đ</a:t>
            </a:r>
            <a:r>
              <a:rPr lang="en-US" altLang="en-US" sz="4400" dirty="0">
                <a:latin typeface="Arial" panose="020B0604020202020204" pitchFamily="34" charset="0"/>
              </a:rPr>
              <a:t> </a:t>
            </a:r>
            <a:endParaRPr lang="en-US" altLang="en-US" sz="44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2000"/>
                                        <p:tgtEl>
                                          <p:spTgt spid="366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659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2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chemeClr val="folHlink"/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1" hangingPunct="1"/>
            <a:endParaRPr lang="en-US" altLang="en-US" dirty="0">
              <a:latin typeface="Arial" panose="020B0604020202020204" pitchFamily="34" charset="0"/>
            </a:endParaRPr>
          </a:p>
        </p:txBody>
      </p:sp>
      <p:pic>
        <p:nvPicPr>
          <p:cNvPr id="10243" name="Picture 5" descr="FLOWERS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7445281">
            <a:off x="0" y="80963"/>
            <a:ext cx="1382713" cy="1219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44" name="Picture 6" descr="FLOWERS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981619">
            <a:off x="146050" y="5556250"/>
            <a:ext cx="1382713" cy="1219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45" name="Picture 7" descr="FLOWERS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-2612373">
            <a:off x="7761288" y="5638800"/>
            <a:ext cx="1382712" cy="1219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46" name="Picture 8" descr="FLOWERS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-6901520">
            <a:off x="7761288" y="80963"/>
            <a:ext cx="1382712" cy="1219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6500" y="635"/>
            <a:ext cx="6516370" cy="5199380"/>
          </a:xfrm>
          <a:prstGeom prst="rect">
            <a:avLst/>
          </a:prstGeom>
        </p:spPr>
      </p:pic>
      <p:sp>
        <p:nvSpPr>
          <p:cNvPr id="3" name="Text Box 2"/>
          <p:cNvSpPr txBox="1"/>
          <p:nvPr/>
        </p:nvSpPr>
        <p:spPr>
          <a:xfrm>
            <a:off x="1553845" y="5349875"/>
            <a:ext cx="6431915" cy="115570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lang="en-US" sz="6000" b="1">
                <a:solidFill>
                  <a:srgbClr val="FF0000"/>
                </a:solidFill>
                <a:latin typeface="UTM Avo" panose="02040603050506020204" charset="0"/>
                <a:cs typeface="UTM Avo" panose="02040603050506020204" charset="0"/>
              </a:rPr>
              <a:t>d</a:t>
            </a:r>
            <a:r>
              <a:rPr lang="en-US" sz="6000" b="1">
                <a:latin typeface="UTM Avo" panose="02040603050506020204" charset="0"/>
                <a:cs typeface="UTM Avo" panose="02040603050506020204" charset="0"/>
              </a:rPr>
              <a:t>ê </a:t>
            </a:r>
            <a:r>
              <a:rPr lang="en-US" sz="6000" b="1">
                <a:solidFill>
                  <a:srgbClr val="FF0000"/>
                </a:solidFill>
                <a:latin typeface="UTM Avo" panose="02040603050506020204" charset="0"/>
                <a:cs typeface="UTM Avo" panose="02040603050506020204" charset="0"/>
              </a:rPr>
              <a:t>đ</a:t>
            </a:r>
            <a:r>
              <a:rPr lang="en-US" sz="6000" b="1">
                <a:latin typeface="UTM Avo" panose="02040603050506020204" charset="0"/>
                <a:cs typeface="UTM Avo" panose="02040603050506020204" charset="0"/>
              </a:rPr>
              <a:t>en gọi </a:t>
            </a:r>
            <a:r>
              <a:rPr lang="en-US" sz="6000" b="1">
                <a:solidFill>
                  <a:srgbClr val="FF0000"/>
                </a:solidFill>
                <a:latin typeface="UTM Avo" panose="02040603050506020204" charset="0"/>
                <a:cs typeface="UTM Avo" panose="02040603050506020204" charset="0"/>
              </a:rPr>
              <a:t>b</a:t>
            </a:r>
            <a:r>
              <a:rPr lang="en-US" sz="6000" b="1">
                <a:latin typeface="UTM Avo" panose="02040603050506020204" charset="0"/>
                <a:cs typeface="UTM Avo" panose="02040603050506020204" charset="0"/>
              </a:rPr>
              <a:t>ạn</a:t>
            </a:r>
            <a:endParaRPr lang="en-US" sz="6000" b="1">
              <a:latin typeface="UTM Avo" panose="02040603050506020204" charset="0"/>
              <a:cs typeface="UTM Avo" panose="0204060305050602020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2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chemeClr val="folHlink"/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1" hangingPunct="1"/>
            <a:endParaRPr lang="en-US" altLang="en-US" sz="1800" dirty="0">
              <a:latin typeface="Arial" panose="020B0604020202020204" pitchFamily="34" charset="0"/>
            </a:endParaRPr>
          </a:p>
        </p:txBody>
      </p:sp>
      <p:pic>
        <p:nvPicPr>
          <p:cNvPr id="10243" name="Picture 5" descr="FLOWERS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7445281">
            <a:off x="0" y="80963"/>
            <a:ext cx="1382713" cy="1219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44" name="Picture 6" descr="FLOWERS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981619">
            <a:off x="146050" y="5556250"/>
            <a:ext cx="1382713" cy="1219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45" name="Picture 7" descr="FLOWERS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-2612373">
            <a:off x="7761288" y="5638800"/>
            <a:ext cx="1382712" cy="1219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46" name="Picture 8" descr="FLOWERS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-6901520">
            <a:off x="7761288" y="80963"/>
            <a:ext cx="1382712" cy="12192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" name="Text Box 2"/>
          <p:cNvSpPr txBox="1"/>
          <p:nvPr/>
        </p:nvSpPr>
        <p:spPr>
          <a:xfrm>
            <a:off x="1553845" y="2225040"/>
            <a:ext cx="6431915" cy="177165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lang="en-US" sz="6000" b="1">
                <a:solidFill>
                  <a:srgbClr val="FF0000"/>
                </a:solidFill>
                <a:latin typeface="UTM Avo" panose="02040603050506020204" charset="0"/>
                <a:cs typeface="UTM Avo" panose="02040603050506020204" charset="0"/>
              </a:rPr>
              <a:t>d</a:t>
            </a:r>
            <a:r>
              <a:rPr lang="en-US" sz="6000" b="1">
                <a:latin typeface="UTM Avo" panose="02040603050506020204" charset="0"/>
                <a:cs typeface="UTM Avo" panose="02040603050506020204" charset="0"/>
              </a:rPr>
              <a:t>ê </a:t>
            </a:r>
            <a:r>
              <a:rPr lang="en-US" sz="6000" b="1">
                <a:solidFill>
                  <a:srgbClr val="FF0000"/>
                </a:solidFill>
                <a:latin typeface="UTM Avo" panose="02040603050506020204" charset="0"/>
                <a:cs typeface="UTM Avo" panose="02040603050506020204" charset="0"/>
              </a:rPr>
              <a:t>đ</a:t>
            </a:r>
            <a:r>
              <a:rPr lang="en-US" sz="6000" b="1">
                <a:latin typeface="UTM Avo" panose="02040603050506020204" charset="0"/>
                <a:cs typeface="UTM Avo" panose="02040603050506020204" charset="0"/>
              </a:rPr>
              <a:t>en gọi </a:t>
            </a:r>
            <a:r>
              <a:rPr lang="en-US" sz="6000" b="1">
                <a:solidFill>
                  <a:srgbClr val="FF0000"/>
                </a:solidFill>
                <a:latin typeface="UTM Avo" panose="02040603050506020204" charset="0"/>
                <a:cs typeface="UTM Avo" panose="02040603050506020204" charset="0"/>
              </a:rPr>
              <a:t>b</a:t>
            </a:r>
            <a:r>
              <a:rPr lang="en-US" sz="6000" b="1">
                <a:latin typeface="UTM Avo" panose="02040603050506020204" charset="0"/>
                <a:cs typeface="UTM Avo" panose="02040603050506020204" charset="0"/>
              </a:rPr>
              <a:t>ạn</a:t>
            </a:r>
            <a:endParaRPr lang="en-US" sz="6000" b="1">
              <a:latin typeface="UTM Avo" panose="02040603050506020204" charset="0"/>
              <a:cs typeface="UTM Avo" panose="0204060305050602020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6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chemeClr val="folHlink"/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eaLnBrk="1" hangingPunct="1"/>
            <a:endParaRPr dirty="0">
              <a:latin typeface="Arial" panose="020B0604020202020204" pitchFamily="34" charset="0"/>
            </a:endParaRPr>
          </a:p>
        </p:txBody>
      </p:sp>
      <p:pic>
        <p:nvPicPr>
          <p:cNvPr id="11267" name="Picture 3" descr="FLOWERS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7445281">
            <a:off x="0" y="80963"/>
            <a:ext cx="1382713" cy="1219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1268" name="Picture 4" descr="FLOWERS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981619">
            <a:off x="-80962" y="5556250"/>
            <a:ext cx="1382712" cy="1219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1269" name="Picture 5" descr="FLOWERS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-2612373">
            <a:off x="7761288" y="5638800"/>
            <a:ext cx="1382712" cy="1219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1270" name="Picture 6" descr="FLOWERS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-6901520">
            <a:off x="7761288" y="80963"/>
            <a:ext cx="1382712" cy="12192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1271" name="WordArt 8"/>
          <p:cNvSpPr>
            <a:spLocks noTextEdit="1"/>
          </p:cNvSpPr>
          <p:nvPr/>
        </p:nvSpPr>
        <p:spPr>
          <a:xfrm rot="5400000">
            <a:off x="2057400" y="1828800"/>
            <a:ext cx="3733800" cy="2971800"/>
          </a:xfrm>
          <a:prstGeom prst="rect">
            <a:avLst/>
          </a:prstGeom>
        </p:spPr>
        <p:txBody>
          <a:bodyPr vert="wordArtVert"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en-US" sz="3600" b="1"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.VnAvant" panose="020B7200000000000000" pitchFamily="34" charset="0"/>
                <a:ea typeface=".VnAvant" panose="020B7200000000000000" pitchFamily="34" charset="0"/>
              </a:rPr>
              <a:t>b</a:t>
            </a:r>
            <a:endParaRPr lang="en-US" sz="3600" b="1"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00"/>
              </a:solidFill>
              <a:latin typeface=".VnAvant" panose="020B7200000000000000" pitchFamily="34" charset="0"/>
              <a:ea typeface=".VnAvant" panose="020B7200000000000000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290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chemeClr val="folHlink"/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eaLnBrk="1" hangingPunct="1"/>
            <a:endParaRPr dirty="0">
              <a:latin typeface="Arial" panose="020B0604020202020204" pitchFamily="34" charset="0"/>
            </a:endParaRPr>
          </a:p>
        </p:txBody>
      </p:sp>
      <p:pic>
        <p:nvPicPr>
          <p:cNvPr id="12291" name="Picture 3" descr="FLOWERS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7445281">
            <a:off x="0" y="80963"/>
            <a:ext cx="1382713" cy="1219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2292" name="Picture 4" descr="FLOWERS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981619">
            <a:off x="-80962" y="5556250"/>
            <a:ext cx="1382712" cy="1219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2293" name="Picture 5" descr="FLOWERS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-2612373">
            <a:off x="7761288" y="5638800"/>
            <a:ext cx="1382712" cy="1219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2294" name="Picture 6" descr="FLOWERS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-6901520">
            <a:off x="7761288" y="80963"/>
            <a:ext cx="1382712" cy="1219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31784" name="Picture 8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819400" y="2133600"/>
            <a:ext cx="2743200" cy="3048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31785" name="Picture 9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590800" y="990600"/>
            <a:ext cx="838200" cy="41529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331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331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14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chemeClr val="folHlink"/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eaLnBrk="1" hangingPunct="1"/>
            <a:endParaRPr dirty="0">
              <a:latin typeface="Arial" panose="020B0604020202020204" pitchFamily="34" charset="0"/>
            </a:endParaRPr>
          </a:p>
        </p:txBody>
      </p:sp>
      <p:pic>
        <p:nvPicPr>
          <p:cNvPr id="13315" name="Picture 3" descr="FLOWERS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7445281">
            <a:off x="0" y="80963"/>
            <a:ext cx="1382713" cy="1219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3316" name="Picture 4" descr="FLOWERS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981619">
            <a:off x="-80962" y="5556250"/>
            <a:ext cx="1382712" cy="1219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3317" name="Picture 5" descr="FLOWERS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-2612373">
            <a:off x="7761288" y="5638800"/>
            <a:ext cx="1382712" cy="1219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3318" name="Picture 6" descr="FLOWERS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-6901520">
            <a:off x="7761288" y="80963"/>
            <a:ext cx="1382712" cy="12192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3319" name="WordArt 7"/>
          <p:cNvSpPr>
            <a:spLocks noTextEdit="1"/>
          </p:cNvSpPr>
          <p:nvPr/>
        </p:nvSpPr>
        <p:spPr>
          <a:xfrm rot="5400000">
            <a:off x="2628900" y="2552700"/>
            <a:ext cx="3124200" cy="2133600"/>
          </a:xfrm>
          <a:prstGeom prst="rect">
            <a:avLst/>
          </a:prstGeom>
        </p:spPr>
        <p:txBody>
          <a:bodyPr vert="wordArtVert"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en-US" sz="3600" b="1"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.VnAvant" panose="020B7200000000000000" pitchFamily="34" charset="0"/>
                <a:ea typeface=".VnAvant" panose="020B7200000000000000" pitchFamily="34" charset="0"/>
              </a:rPr>
              <a:t>b</a:t>
            </a:r>
            <a:endParaRPr lang="en-US" sz="3600" b="1"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00"/>
              </a:solidFill>
              <a:latin typeface=".VnAvant" panose="020B7200000000000000" pitchFamily="34" charset="0"/>
              <a:ea typeface=".VnAvant" panose="020B7200000000000000" pitchFamily="34" charset="0"/>
            </a:endParaRPr>
          </a:p>
        </p:txBody>
      </p:sp>
      <p:pic>
        <p:nvPicPr>
          <p:cNvPr id="354312" name="Picture 8" descr="ShowTopicSub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9800" y="1295400"/>
            <a:ext cx="2259013" cy="38862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3321" name="WordArt 11"/>
          <p:cNvSpPr>
            <a:spLocks noTextEdit="1"/>
          </p:cNvSpPr>
          <p:nvPr/>
        </p:nvSpPr>
        <p:spPr>
          <a:xfrm>
            <a:off x="457200" y="1752600"/>
            <a:ext cx="1905000" cy="3505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en-US" sz="3600" b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.VnAvantH" panose="020B7200000000000000" charset="0"/>
                <a:ea typeface=".VnAvantH" panose="020B7200000000000000" charset="0"/>
              </a:rPr>
              <a:t>B</a:t>
            </a:r>
            <a:endParaRPr lang="en-US" sz="3600" b="1">
              <a:ln w="19050" cap="flat" cmpd="sng">
                <a:solidFill>
                  <a:srgbClr val="99CCFF"/>
                </a:solidFill>
                <a:prstDash val="solid"/>
                <a:headEnd type="none" w="med" len="med"/>
                <a:tailEnd type="none" w="med" len="med"/>
              </a:ln>
              <a:solidFill>
                <a:srgbClr val="0066CC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.VnAvantH" panose="020B7200000000000000" charset="0"/>
              <a:ea typeface=".VnAvantH" panose="020B720000000000000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1000"/>
                                        <p:tgtEl>
                                          <p:spTgt spid="354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338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chemeClr val="folHlink"/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eaLnBrk="1" hangingPunct="1"/>
            <a:endParaRPr dirty="0">
              <a:latin typeface="Arial" panose="020B0604020202020204" pitchFamily="34" charset="0"/>
            </a:endParaRPr>
          </a:p>
        </p:txBody>
      </p:sp>
      <p:pic>
        <p:nvPicPr>
          <p:cNvPr id="14339" name="Picture 3" descr="FLOWERS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7445281">
            <a:off x="0" y="80963"/>
            <a:ext cx="1382713" cy="1219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4340" name="Picture 4" descr="FLOWERS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981619">
            <a:off x="-80962" y="5556250"/>
            <a:ext cx="1382712" cy="1219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4341" name="Picture 5" descr="FLOWERS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-2612373">
            <a:off x="7761288" y="5638800"/>
            <a:ext cx="1382712" cy="1219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4342" name="Picture 6" descr="FLOWERS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-6901520">
            <a:off x="7761288" y="80963"/>
            <a:ext cx="1382712" cy="1219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55335" name="Picture 7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819400" y="2133600"/>
            <a:ext cx="2743200" cy="3048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55336" name="Picture 8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590800" y="990600"/>
            <a:ext cx="838200" cy="41529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55337" name="Picture 9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819400" y="2133600"/>
            <a:ext cx="2743200" cy="3048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55338" name="Picture 10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876800" y="990600"/>
            <a:ext cx="838200" cy="41910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355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355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16" dur="2000" fill="hold"/>
                                        <p:tgtEl>
                                          <p:spTgt spid="3553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" dur="2000"/>
                                        <p:tgtEl>
                                          <p:spTgt spid="355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1000"/>
                                        <p:tgtEl>
                                          <p:spTgt spid="355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417</Words>
  <Application>WPS Presentation</Application>
  <PresentationFormat/>
  <Paragraphs>67</Paragraphs>
  <Slides>19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19</vt:i4>
      </vt:variant>
    </vt:vector>
  </HeadingPairs>
  <TitlesOfParts>
    <vt:vector size="32" baseType="lpstr">
      <vt:lpstr>Arial</vt:lpstr>
      <vt:lpstr>SimSun</vt:lpstr>
      <vt:lpstr>Wingdings</vt:lpstr>
      <vt:lpstr>Calibri</vt:lpstr>
      <vt:lpstr>Times New Roman</vt:lpstr>
      <vt:lpstr>.VnTime</vt:lpstr>
      <vt:lpstr>.VnAvant</vt:lpstr>
      <vt:lpstr>Microsoft YaHei</vt:lpstr>
      <vt:lpstr>Arial Unicode MS</vt:lpstr>
      <vt:lpstr>.VnAvantH</vt:lpstr>
      <vt:lpstr>UTM Avo</vt:lpstr>
      <vt:lpstr>Default Design</vt:lpstr>
      <vt:lpstr>1_Default Design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son</dc:creator>
  <cp:lastModifiedBy>Admin</cp:lastModifiedBy>
  <cp:revision>216</cp:revision>
  <dcterms:created xsi:type="dcterms:W3CDTF">2003-01-23T01:46:05Z</dcterms:created>
  <dcterms:modified xsi:type="dcterms:W3CDTF">2026-04-15T05:22:53Z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756E085C165D4860BCB553BE451D5491_13</vt:lpwstr>
  </property>
  <property fmtid="{D5CDD505-2E9C-101B-9397-08002B2CF9AE}" pid="3" name="KSOProductBuildVer">
    <vt:lpwstr>1033-12.1.0.25242</vt:lpwstr>
  </property>
</Properties>
</file>