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1" r:id="rId3"/>
    <p:sldId id="259" r:id="rId4"/>
    <p:sldId id="260" r:id="rId5"/>
    <p:sldId id="263" r:id="rId6"/>
    <p:sldId id="256" r:id="rId7"/>
    <p:sldId id="264" r:id="rId8"/>
    <p:sldId id="265" r:id="rId9"/>
    <p:sldId id="268"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D0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4" autoAdjust="0"/>
    <p:restoredTop sz="94660"/>
  </p:normalViewPr>
  <p:slideViewPr>
    <p:cSldViewPr snapToGrid="0" showGuides="1">
      <p:cViewPr varScale="1">
        <p:scale>
          <a:sx n="85" d="100"/>
          <a:sy n="85" d="100"/>
        </p:scale>
        <p:origin x="-8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FFFDA40-1F04-4AF3-955C-C65BF117CA3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AFFFDA40-1F04-4AF3-955C-C65BF117CA3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F7F06-C716-4527-9E05-4F8D72C469A8}"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AFFFDA40-1F04-4AF3-955C-C65BF117CA3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FFFDA40-1F04-4AF3-955C-C65BF117CA3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DF7F06-C716-4527-9E05-4F8D72C469A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FFDA40-1F04-4AF3-955C-C65BF117CA3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DF7F06-C716-4527-9E05-4F8D72C469A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FDA40-1F04-4AF3-955C-C65BF117CA3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DF7F06-C716-4527-9E05-4F8D72C469A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AFFFDA40-1F04-4AF3-955C-C65BF117CA3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AFFFDA40-1F04-4AF3-955C-C65BF117CA3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F7F06-C716-4527-9E05-4F8D72C469A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FDA40-1F04-4AF3-955C-C65BF117CA3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F7F06-C716-4527-9E05-4F8D72C469A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media" Target="../media/media3.mp4"/><Relationship Id="rId1" Type="http://schemas.openxmlformats.org/officeDocument/2006/relationships/video" Target="../media/media3.mp4"/></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4.mp4"/><Relationship Id="rId1" Type="http://schemas.openxmlformats.org/officeDocument/2006/relationships/video" Target="../media/media4.mp4"/></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5.mp4"/><Relationship Id="rId1" Type="http://schemas.openxmlformats.org/officeDocument/2006/relationships/video" Target="../media/media5.mp4"/></Relationships>
</file>

<file path=ppt/slides/_rels/slide8.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image" Target="../media/image14.GIF"/><Relationship Id="rId7" Type="http://schemas.openxmlformats.org/officeDocument/2006/relationships/image" Target="../media/image13.GIF"/><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slide" Target="slide2.xml"/><Relationship Id="rId3" Type="http://schemas.openxmlformats.org/officeDocument/2006/relationships/image" Target="../media/image10.png"/><Relationship Id="rId23" Type="http://schemas.openxmlformats.org/officeDocument/2006/relationships/slideLayout" Target="../slideLayouts/slideLayout1.xml"/><Relationship Id="rId22" Type="http://schemas.openxmlformats.org/officeDocument/2006/relationships/audio" Target="../media/audio2.wav"/><Relationship Id="rId21" Type="http://schemas.openxmlformats.org/officeDocument/2006/relationships/audio" Target="../media/audio1.wav"/><Relationship Id="rId20" Type="http://schemas.openxmlformats.org/officeDocument/2006/relationships/image" Target="../media/image24.png"/><Relationship Id="rId2" Type="http://schemas.openxmlformats.org/officeDocument/2006/relationships/image" Target="../media/image9.png"/><Relationship Id="rId19" Type="http://schemas.microsoft.com/office/2007/relationships/media" Target="../media/media6.mp4"/><Relationship Id="rId18" Type="http://schemas.openxmlformats.org/officeDocument/2006/relationships/video" Target="../media/media6.mp4"/><Relationship Id="rId17" Type="http://schemas.openxmlformats.org/officeDocument/2006/relationships/image" Target="../media/image23.jpeg"/><Relationship Id="rId16" Type="http://schemas.openxmlformats.org/officeDocument/2006/relationships/image" Target="../media/image22.png"/><Relationship Id="rId15" Type="http://schemas.openxmlformats.org/officeDocument/2006/relationships/image" Target="../media/image21.jpeg"/><Relationship Id="rId14" Type="http://schemas.openxmlformats.org/officeDocument/2006/relationships/image" Target="../media/image20.jpeg"/><Relationship Id="rId13" Type="http://schemas.openxmlformats.org/officeDocument/2006/relationships/image" Target="../media/image19.png"/><Relationship Id="rId12" Type="http://schemas.openxmlformats.org/officeDocument/2006/relationships/image" Target="../media/image18.png"/><Relationship Id="rId11" Type="http://schemas.openxmlformats.org/officeDocument/2006/relationships/image" Target="../media/image17.jpeg"/><Relationship Id="rId10" Type="http://schemas.openxmlformats.org/officeDocument/2006/relationships/image" Target="../media/image16.png"/><Relationship Id="rId1" Type="http://schemas.openxmlformats.org/officeDocument/2006/relationships/image" Target="../media/image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50" name="Rectangle 2"/>
          <p:cNvSpPr>
            <a:spLocks noGrp="1" noChangeArrowheads="1"/>
          </p:cNvSpPr>
          <p:nvPr>
            <p:ph type="ctrTitle"/>
          </p:nvPr>
        </p:nvSpPr>
        <p:spPr>
          <a:xfrm>
            <a:off x="1433830" y="2409825"/>
            <a:ext cx="9324975" cy="3469005"/>
          </a:xfrm>
        </p:spPr>
        <p:txBody>
          <a:bodyPr>
            <a:normAutofit fontScale="90000"/>
          </a:bodyPr>
          <a:lstStyle/>
          <a:p>
            <a:pPr eaLnBrk="1" hangingPunct="1">
              <a:defRPr/>
            </a:pPr>
            <a:br>
              <a:rPr lang="en-US" sz="3200" b="1" dirty="0">
                <a:solidFill>
                  <a:srgbClr val="FF0000"/>
                </a:solidFill>
                <a:effectLst>
                  <a:outerShdw blurRad="38100" dist="38100" dir="2700000" algn="tl">
                    <a:srgbClr val="C0C0C0"/>
                  </a:outerShdw>
                </a:effectLst>
              </a:rPr>
            </a:br>
            <a:br>
              <a:rPr lang="vi-VN" sz="3200" b="1" dirty="0">
                <a:solidFill>
                  <a:srgbClr val="FF0000"/>
                </a:solidFill>
                <a:effectLst>
                  <a:outerShdw blurRad="38100" dist="38100" dir="2700000" algn="tl">
                    <a:srgbClr val="C0C0C0"/>
                  </a:outerShdw>
                </a:effectLst>
              </a:rPr>
            </a:br>
            <a:r>
              <a:rPr lang="en-US" sz="4900" b="1"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Lĩnh</a:t>
            </a:r>
            <a:r>
              <a:rPr lang="en-US"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900" b="1" dirty="0" err="1">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vực</a:t>
            </a:r>
            <a:r>
              <a:rPr lang="en-US"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p</a:t>
            </a:r>
            <a: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hát triển ngôn ngữ</a:t>
            </a:r>
            <a:b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Đề tài: Truyện “Gấu con bị </a:t>
            </a:r>
            <a:r>
              <a:rPr lang="en-US" sz="4900" b="1" dirty="0" err="1" smtClean="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sâ</a:t>
            </a:r>
            <a:r>
              <a:rPr lang="vi-VN" sz="4900" b="1" dirty="0" smtClean="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u </a:t>
            </a:r>
            <a: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răng”</a:t>
            </a:r>
            <a:br>
              <a:rPr 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altLang="vi-VN" sz="4900"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Chủ đề: Bản thân</a:t>
            </a:r>
            <a:br>
              <a:rPr lang="vi-VN" sz="3200" b="1" dirty="0">
                <a:solidFill>
                  <a:schemeClr val="accent2"/>
                </a:solidFill>
                <a:effectLst>
                  <a:outerShdw blurRad="38100" dist="38100" dir="2700000" algn="tl">
                    <a:srgbClr val="C0C0C0"/>
                  </a:outerShdw>
                </a:effectLst>
              </a:rPr>
            </a:br>
            <a:br>
              <a:rPr lang="en-US" sz="3200" b="1" dirty="0" smtClean="0">
                <a:solidFill>
                  <a:schemeClr val="accent2"/>
                </a:solidFill>
                <a:effectLst>
                  <a:outerShdw blurRad="38100" dist="38100" dir="2700000" algn="tl">
                    <a:srgbClr val="C0C0C0"/>
                  </a:outerShdw>
                </a:effectLst>
              </a:rPr>
            </a:br>
            <a:br>
              <a:rPr lang="en-US" sz="3200" b="1" dirty="0">
                <a:solidFill>
                  <a:schemeClr val="accent2"/>
                </a:solidFill>
                <a:effectLst>
                  <a:outerShdw blurRad="38100" dist="38100" dir="2700000" algn="tl">
                    <a:srgbClr val="C0C0C0"/>
                  </a:outerShdw>
                </a:effectLst>
              </a:rPr>
            </a:br>
            <a:br>
              <a:rPr lang="en-US" sz="3200" b="1" i="1" dirty="0">
                <a:solidFill>
                  <a:srgbClr val="FF0000"/>
                </a:solidFill>
                <a:effectLst>
                  <a:outerShdw blurRad="38100" dist="38100" dir="2700000" algn="tl">
                    <a:srgbClr val="C0C0C0"/>
                  </a:outerShdw>
                </a:effectLst>
              </a:rPr>
            </a:br>
            <a:endParaRPr lang="en-US" sz="3200" b="1" i="1" dirty="0">
              <a:solidFill>
                <a:srgbClr val="FF0000"/>
              </a:solidFill>
              <a:effectLst>
                <a:outerShdw blurRad="38100" dist="38100" dir="2700000" algn="tl">
                  <a:srgbClr val="C0C0C0"/>
                </a:outerShdw>
              </a:effectLst>
            </a:endParaRPr>
          </a:p>
        </p:txBody>
      </p:sp>
      <p:sp>
        <p:nvSpPr>
          <p:cNvPr id="7" name="WordArt 7"/>
          <p:cNvSpPr>
            <a:spLocks noChangeArrowheads="1" noChangeShapeType="1" noTextEdit="1"/>
          </p:cNvSpPr>
          <p:nvPr/>
        </p:nvSpPr>
        <p:spPr bwMode="auto">
          <a:xfrm>
            <a:off x="2268582" y="670359"/>
            <a:ext cx="7933509" cy="1292226"/>
          </a:xfrm>
          <a:prstGeom prst="rect">
            <a:avLst/>
          </a:prstGeom>
        </p:spPr>
        <p:txBody>
          <a:bodyPr spcFirstLastPara="1" wrap="none" fromWordArt="1"/>
          <a:lstStyle/>
          <a:p>
            <a:pPr algn="ctr"/>
            <a:r>
              <a:rPr lang="en-US" sz="3600" kern="10" dirty="0">
                <a:ln w="9525">
                  <a:solidFill>
                    <a:srgbClr val="000000"/>
                  </a:solidFill>
                  <a:round/>
                </a:ln>
                <a:solidFill>
                  <a:srgbClr val="FF0000"/>
                </a:solidFill>
                <a:latin typeface="Times New Roman" panose="02020603050405020304"/>
                <a:cs typeface="Times New Roman" panose="02020603050405020304"/>
              </a:rPr>
              <a:t>UỶ BAN NHÂN DÂN XÃ YÊN MÔ</a:t>
            </a:r>
            <a:endParaRPr lang="en-US" sz="3600" kern="10" dirty="0">
              <a:ln w="9525">
                <a:solidFill>
                  <a:srgbClr val="000000"/>
                </a:solidFill>
                <a:round/>
              </a:ln>
              <a:solidFill>
                <a:srgbClr val="FF0000"/>
              </a:solidFill>
              <a:latin typeface="Times New Roman" panose="02020603050405020304"/>
              <a:cs typeface="Times New Roman" panose="02020603050405020304"/>
            </a:endParaRPr>
          </a:p>
          <a:p>
            <a:pPr algn="ctr"/>
            <a:r>
              <a:rPr lang="en-US" sz="3600" kern="10" dirty="0">
                <a:ln w="9525">
                  <a:solidFill>
                    <a:srgbClr val="000000"/>
                  </a:solidFill>
                  <a:round/>
                </a:ln>
                <a:solidFill>
                  <a:srgbClr val="FF0000"/>
                </a:solidFill>
                <a:latin typeface="Times New Roman" panose="02020603050405020304"/>
                <a:cs typeface="Times New Roman" panose="02020603050405020304"/>
              </a:rPr>
              <a:t>TRƯỜNG MẦM NON YÊN HOÀ</a:t>
            </a:r>
            <a:endParaRPr lang="en-US" sz="3600" kern="10" dirty="0">
              <a:ln w="9525">
                <a:solidFill>
                  <a:srgbClr val="000000"/>
                </a:solidFill>
                <a:round/>
              </a:ln>
              <a:solidFill>
                <a:srgbClr val="FF0000"/>
              </a:solidFill>
              <a:latin typeface="Times New Roman" panose="02020603050405020304"/>
              <a:cs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advTm="1484"/>
    </mc:Choice>
    <mc:Fallback>
      <p:transition spd="slow" advTm="1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anim calcmode="lin" valueType="num">
                                      <p:cBhvr>
                                        <p:cTn id="8" dur="500" fill="hold"/>
                                        <p:tgtEl>
                                          <p:spTgt spid="2050"/>
                                        </p:tgtEl>
                                        <p:attrNameLst>
                                          <p:attrName>ppt_x</p:attrName>
                                        </p:attrNameLst>
                                      </p:cBhvr>
                                      <p:tavLst>
                                        <p:tav tm="0">
                                          <p:val>
                                            <p:strVal val="#ppt_x-.1"/>
                                          </p:val>
                                        </p:tav>
                                        <p:tav tm="100000">
                                          <p:val>
                                            <p:strVal val="#ppt_x"/>
                                          </p:val>
                                        </p:tav>
                                      </p:tavLst>
                                    </p:anim>
                                    <p:anim calcmode="lin" valueType="num">
                                      <p:cBhvr>
                                        <p:cTn id="9"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diamond(in)">
                                      <p:cBhvr>
                                        <p:cTn id="14" dur="2000"/>
                                        <p:tgtEl>
                                          <p:spTgt spid="7">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amond(in)">
                                      <p:cBhvr>
                                        <p:cTn id="17"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07157"/>
            <a:ext cx="12192000" cy="5849051"/>
          </a:xfrm>
          <a:prstGeom prst="rect">
            <a:avLst/>
          </a:prstGeom>
        </p:spPr>
      </p:pic>
      <p:sp>
        <p:nvSpPr>
          <p:cNvPr id="6" name="Rectangle 5"/>
          <p:cNvSpPr/>
          <p:nvPr/>
        </p:nvSpPr>
        <p:spPr>
          <a:xfrm>
            <a:off x="2666407" y="5934670"/>
            <a:ext cx="6859185"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GẤU CON BỊ SÂU RĂNG</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00108"/>
            <a:ext cx="12192000" cy="830997"/>
          </a:xfrm>
          <a:prstGeom prst="rect">
            <a:avLst/>
          </a:prstGeom>
          <a:noFill/>
        </p:spPr>
        <p:txBody>
          <a:bodyPr wrap="square" rtlCol="0">
            <a:spAutoFit/>
          </a:bodyPr>
          <a:lstStyle/>
          <a:p>
            <a:r>
              <a:rPr lang="vi-VN" sz="1600" dirty="0"/>
              <a:t> Một hôm, vào ngày sinh nhật của Gấu con, các bạn của chú đến rất đông, Mèo và Thỏ mang bánh ga tô, các bạn chim mang các viên kẹo đủ màu sắc, Chó thì mang đến một hộp kẹo sôcôla, còn Rùa mang bánh bích qui… đến tặng Gấu. Gấu ta thích lắm, chú ăn rất ngon lành và không ngớt lời khen: ” </a:t>
            </a:r>
            <a:r>
              <a:rPr lang="en-US" sz="1600" dirty="0" err="1" smtClean="0"/>
              <a:t>Ôi</a:t>
            </a:r>
            <a:r>
              <a:rPr lang="vi-VN" sz="1600" dirty="0" smtClean="0"/>
              <a:t>! </a:t>
            </a:r>
            <a:r>
              <a:rPr lang="vi-VN" sz="1600" dirty="0"/>
              <a:t>Sao toàn thứ ngon thế này! Tôi cảm ơn các bạn”.</a:t>
            </a:r>
            <a:endParaRPr lang="en-US" sz="1600" dirty="0"/>
          </a:p>
        </p:txBody>
      </p:sp>
      <p:pic>
        <p:nvPicPr>
          <p:cNvPr id="3" name="video 1">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799011" y="-53279"/>
            <a:ext cx="10593977" cy="60533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6000"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0" y="6160807"/>
            <a:ext cx="12192000" cy="646331"/>
          </a:xfrm>
          <a:prstGeom prst="rect">
            <a:avLst/>
          </a:prstGeom>
          <a:noFill/>
        </p:spPr>
        <p:txBody>
          <a:bodyPr wrap="square" rtlCol="0">
            <a:spAutoFit/>
          </a:bodyPr>
          <a:lstStyle/>
          <a:p>
            <a:r>
              <a:rPr lang="vi-VN" sz="1600" dirty="0"/>
              <a:t> </a:t>
            </a:r>
            <a:r>
              <a:rPr lang="vi-VN" dirty="0"/>
              <a:t>    Khi buổi tiệc sinh nhật đã tan, các bạn đã về hết, như thường lệ, Gấu con không đánh răng mà nhảy tót lên giường đi ngủ.</a:t>
            </a:r>
            <a:endParaRPr lang="en-US" sz="1600" dirty="0"/>
          </a:p>
        </p:txBody>
      </p:sp>
      <p:pic>
        <p:nvPicPr>
          <p:cNvPr id="6" name="video 2">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838200" y="0"/>
            <a:ext cx="10722429" cy="612678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2000"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TextBox 4"/>
          <p:cNvSpPr txBox="1"/>
          <p:nvPr/>
        </p:nvSpPr>
        <p:spPr>
          <a:xfrm>
            <a:off x="0" y="6160807"/>
            <a:ext cx="12192000" cy="369332"/>
          </a:xfrm>
          <a:prstGeom prst="rect">
            <a:avLst/>
          </a:prstGeom>
          <a:noFill/>
        </p:spPr>
        <p:txBody>
          <a:bodyPr wrap="square" rtlCol="0">
            <a:spAutoFit/>
          </a:bodyPr>
          <a:lstStyle/>
          <a:p>
            <a:r>
              <a:rPr lang="vi-VN" sz="1600" dirty="0"/>
              <a:t> </a:t>
            </a:r>
            <a:r>
              <a:rPr lang="vi-VN" dirty="0"/>
              <a:t>  </a:t>
            </a:r>
            <a:endParaRPr lang="en-US" sz="1600" dirty="0"/>
          </a:p>
        </p:txBody>
      </p:sp>
      <p:sp>
        <p:nvSpPr>
          <p:cNvPr id="9" name="TextBox 8"/>
          <p:cNvSpPr txBox="1"/>
          <p:nvPr/>
        </p:nvSpPr>
        <p:spPr>
          <a:xfrm>
            <a:off x="0" y="6160807"/>
            <a:ext cx="12192000" cy="646331"/>
          </a:xfrm>
          <a:prstGeom prst="rect">
            <a:avLst/>
          </a:prstGeom>
          <a:noFill/>
        </p:spPr>
        <p:txBody>
          <a:bodyPr wrap="square" rtlCol="0">
            <a:spAutoFit/>
          </a:bodyPr>
          <a:lstStyle/>
          <a:p>
            <a:r>
              <a:rPr lang="en-US" dirty="0"/>
              <a:t> </a:t>
            </a:r>
            <a:r>
              <a:rPr lang="en-US" dirty="0" err="1"/>
              <a:t>Chỉ</a:t>
            </a:r>
            <a:r>
              <a:rPr lang="en-US" dirty="0"/>
              <a:t> </a:t>
            </a:r>
            <a:r>
              <a:rPr lang="en-US" dirty="0" err="1"/>
              <a:t>chờ</a:t>
            </a:r>
            <a:r>
              <a:rPr lang="en-US" dirty="0"/>
              <a:t> </a:t>
            </a:r>
            <a:r>
              <a:rPr lang="en-US" dirty="0" err="1"/>
              <a:t>có</a:t>
            </a:r>
            <a:r>
              <a:rPr lang="en-US" dirty="0"/>
              <a:t> </a:t>
            </a:r>
            <a:r>
              <a:rPr lang="en-US" dirty="0" err="1"/>
              <a:t>thế</a:t>
            </a:r>
            <a:r>
              <a:rPr lang="en-US" dirty="0"/>
              <a:t>, </a:t>
            </a:r>
            <a:r>
              <a:rPr lang="en-US" dirty="0" err="1"/>
              <a:t>chúng</a:t>
            </a:r>
            <a:r>
              <a:rPr lang="en-US" dirty="0"/>
              <a:t> </a:t>
            </a:r>
            <a:r>
              <a:rPr lang="en-US" dirty="0" err="1"/>
              <a:t>tôi</a:t>
            </a:r>
            <a:r>
              <a:rPr lang="en-US" dirty="0"/>
              <a:t> – </a:t>
            </a:r>
            <a:r>
              <a:rPr lang="en-US" dirty="0" err="1"/>
              <a:t>những</a:t>
            </a:r>
            <a:r>
              <a:rPr lang="en-US" dirty="0"/>
              <a:t> con </a:t>
            </a:r>
            <a:r>
              <a:rPr lang="en-US" dirty="0" err="1"/>
              <a:t>Sâu</a:t>
            </a:r>
            <a:r>
              <a:rPr lang="en-US" dirty="0"/>
              <a:t> </a:t>
            </a:r>
            <a:r>
              <a:rPr lang="en-US" dirty="0" err="1"/>
              <a:t>Răng</a:t>
            </a:r>
            <a:r>
              <a:rPr lang="en-US" dirty="0"/>
              <a:t> </a:t>
            </a:r>
            <a:r>
              <a:rPr lang="en-US" dirty="0" err="1"/>
              <a:t>nhảy</a:t>
            </a:r>
            <a:r>
              <a:rPr lang="en-US" dirty="0"/>
              <a:t> </a:t>
            </a:r>
            <a:r>
              <a:rPr lang="en-US" dirty="0" err="1"/>
              <a:t>ra</a:t>
            </a:r>
            <a:r>
              <a:rPr lang="en-US" dirty="0"/>
              <a:t> </a:t>
            </a:r>
            <a:r>
              <a:rPr lang="en-US" dirty="0" err="1"/>
              <a:t>mở</a:t>
            </a:r>
            <a:r>
              <a:rPr lang="en-US" dirty="0"/>
              <a:t> </a:t>
            </a:r>
            <a:r>
              <a:rPr lang="en-US" dirty="0" err="1"/>
              <a:t>tiệc</a:t>
            </a:r>
            <a:r>
              <a:rPr lang="en-US" dirty="0"/>
              <a:t> </a:t>
            </a:r>
            <a:r>
              <a:rPr lang="en-US" dirty="0" err="1"/>
              <a:t>linh</a:t>
            </a:r>
            <a:r>
              <a:rPr lang="en-US" dirty="0"/>
              <a:t> </a:t>
            </a:r>
            <a:r>
              <a:rPr lang="en-US" dirty="0" err="1"/>
              <a:t>đình</a:t>
            </a:r>
            <a:r>
              <a:rPr lang="en-US" dirty="0"/>
              <a:t>, </a:t>
            </a:r>
            <a:r>
              <a:rPr lang="en-US" dirty="0" err="1"/>
              <a:t>chúng</a:t>
            </a:r>
            <a:r>
              <a:rPr lang="en-US" dirty="0"/>
              <a:t> </a:t>
            </a:r>
            <a:r>
              <a:rPr lang="en-US" dirty="0" err="1"/>
              <a:t>tôi</a:t>
            </a:r>
            <a:r>
              <a:rPr lang="en-US" dirty="0"/>
              <a:t> </a:t>
            </a:r>
            <a:r>
              <a:rPr lang="en-US" dirty="0" err="1"/>
              <a:t>gặm</a:t>
            </a:r>
            <a:r>
              <a:rPr lang="en-US" dirty="0"/>
              <a:t>, </a:t>
            </a:r>
            <a:r>
              <a:rPr lang="en-US" dirty="0" err="1"/>
              <a:t>cậy</a:t>
            </a:r>
            <a:r>
              <a:rPr lang="en-US" dirty="0"/>
              <a:t>, </a:t>
            </a:r>
            <a:r>
              <a:rPr lang="en-US" dirty="0" err="1"/>
              <a:t>đục</a:t>
            </a:r>
            <a:r>
              <a:rPr lang="en-US" dirty="0"/>
              <a:t> </a:t>
            </a:r>
            <a:r>
              <a:rPr lang="en-US" dirty="0" err="1"/>
              <a:t>khoét</a:t>
            </a:r>
            <a:r>
              <a:rPr lang="en-US" dirty="0"/>
              <a:t> </a:t>
            </a:r>
            <a:r>
              <a:rPr lang="en-US" dirty="0" err="1"/>
              <a:t>những</a:t>
            </a:r>
            <a:r>
              <a:rPr lang="en-US" dirty="0"/>
              <a:t> </a:t>
            </a:r>
            <a:r>
              <a:rPr lang="en-US" dirty="0" err="1"/>
              <a:t>chiếc</a:t>
            </a:r>
            <a:r>
              <a:rPr lang="en-US" dirty="0"/>
              <a:t> </a:t>
            </a:r>
            <a:r>
              <a:rPr lang="en-US" dirty="0" err="1"/>
              <a:t>răng</a:t>
            </a:r>
            <a:r>
              <a:rPr lang="en-US" dirty="0"/>
              <a:t> </a:t>
            </a:r>
            <a:r>
              <a:rPr lang="en-US" dirty="0" err="1"/>
              <a:t>bám</a:t>
            </a:r>
            <a:r>
              <a:rPr lang="en-US" dirty="0"/>
              <a:t> </a:t>
            </a:r>
            <a:r>
              <a:rPr lang="en-US" dirty="0" err="1"/>
              <a:t>đầy</a:t>
            </a:r>
            <a:r>
              <a:rPr lang="en-US" dirty="0"/>
              <a:t> </a:t>
            </a:r>
            <a:r>
              <a:rPr lang="en-US" dirty="0" err="1"/>
              <a:t>bánh</a:t>
            </a:r>
            <a:r>
              <a:rPr lang="en-US" dirty="0"/>
              <a:t> </a:t>
            </a:r>
            <a:r>
              <a:rPr lang="en-US" dirty="0" err="1"/>
              <a:t>kẹo</a:t>
            </a:r>
            <a:r>
              <a:rPr lang="en-US" dirty="0"/>
              <a:t> </a:t>
            </a:r>
            <a:r>
              <a:rPr lang="en-US" dirty="0" err="1"/>
              <a:t>của</a:t>
            </a:r>
            <a:r>
              <a:rPr lang="en-US" dirty="0"/>
              <a:t> </a:t>
            </a:r>
            <a:r>
              <a:rPr lang="en-US" dirty="0" err="1"/>
              <a:t>Gấu</a:t>
            </a:r>
            <a:r>
              <a:rPr lang="en-US" dirty="0"/>
              <a:t> con, </a:t>
            </a:r>
            <a:r>
              <a:rPr lang="en-US" dirty="0" err="1"/>
              <a:t>Đêm</a:t>
            </a:r>
            <a:r>
              <a:rPr lang="en-US" dirty="0"/>
              <a:t> </a:t>
            </a:r>
            <a:r>
              <a:rPr lang="en-US" dirty="0" err="1"/>
              <a:t>đó</a:t>
            </a:r>
            <a:r>
              <a:rPr lang="en-US" dirty="0"/>
              <a:t> </a:t>
            </a:r>
            <a:r>
              <a:rPr lang="en-US" dirty="0" err="1"/>
              <a:t>Gấu</a:t>
            </a:r>
            <a:r>
              <a:rPr lang="en-US" dirty="0"/>
              <a:t> con </a:t>
            </a:r>
            <a:r>
              <a:rPr lang="en-US" dirty="0" err="1"/>
              <a:t>kêu</a:t>
            </a:r>
            <a:r>
              <a:rPr lang="en-US" dirty="0"/>
              <a:t> </a:t>
            </a:r>
            <a:r>
              <a:rPr lang="en-US" dirty="0" err="1"/>
              <a:t>gào</a:t>
            </a:r>
            <a:r>
              <a:rPr lang="en-US" dirty="0"/>
              <a:t> </a:t>
            </a:r>
            <a:r>
              <a:rPr lang="en-US" dirty="0" err="1"/>
              <a:t>thảm</a:t>
            </a:r>
            <a:r>
              <a:rPr lang="en-US" dirty="0"/>
              <a:t> </a:t>
            </a:r>
            <a:r>
              <a:rPr lang="en-US" dirty="0" err="1"/>
              <a:t>thiết</a:t>
            </a:r>
            <a:r>
              <a:rPr lang="en-US" dirty="0"/>
              <a:t> </a:t>
            </a:r>
            <a:r>
              <a:rPr lang="en-US" dirty="0" err="1"/>
              <a:t>vì</a:t>
            </a:r>
            <a:r>
              <a:rPr lang="en-US" dirty="0"/>
              <a:t> </a:t>
            </a:r>
            <a:r>
              <a:rPr lang="en-US" dirty="0" err="1"/>
              <a:t>đau</a:t>
            </a:r>
            <a:r>
              <a:rPr lang="en-US" dirty="0"/>
              <a:t> </a:t>
            </a:r>
            <a:r>
              <a:rPr lang="en-US" dirty="0" err="1"/>
              <a:t>nhức</a:t>
            </a:r>
            <a:r>
              <a:rPr lang="en-US" dirty="0"/>
              <a:t> </a:t>
            </a:r>
            <a:r>
              <a:rPr lang="en-US" dirty="0" err="1"/>
              <a:t>răng</a:t>
            </a:r>
            <a:r>
              <a:rPr lang="en-US" dirty="0" smtClean="0"/>
              <a:t>.</a:t>
            </a:r>
            <a:endParaRPr lang="en-US" sz="1600" dirty="0"/>
          </a:p>
        </p:txBody>
      </p:sp>
      <p:pic>
        <p:nvPicPr>
          <p:cNvPr id="7" name="video 3">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65513" y="-10149"/>
            <a:ext cx="10799173" cy="61709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3000"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0" y="5985996"/>
            <a:ext cx="12192000" cy="923330"/>
          </a:xfrm>
          <a:prstGeom prst="rect">
            <a:avLst/>
          </a:prstGeom>
          <a:noFill/>
        </p:spPr>
        <p:txBody>
          <a:bodyPr wrap="square" rtlCol="0">
            <a:spAutoFit/>
          </a:bodyPr>
          <a:lstStyle/>
          <a:p>
            <a:r>
              <a:rPr lang="en-US" dirty="0"/>
              <a:t> </a:t>
            </a:r>
            <a:r>
              <a:rPr lang="vi-VN" dirty="0"/>
              <a:t> Hôm sau, Gấu mẹ phải đưa Gấu con đến bác sĩ khám bệnh. Bác sĩ bảo: “Này Gấu con, răng cháu sâu nhiều quá, phải chữa ngay thôi. Nếu để lâu sẽ bị sún hết đấy. Cháu nhớ là không nên ăn nhiều bánh kẹo, nhất là vào buổi tối. Hằng ngày phải đánh răng trước khi đi ngủ và sau khi ngủ dậy”.</a:t>
            </a:r>
            <a:endParaRPr lang="en-US" sz="1600" dirty="0"/>
          </a:p>
        </p:txBody>
      </p:sp>
      <p:pic>
        <p:nvPicPr>
          <p:cNvPr id="3" name="video 5">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214718" y="1"/>
            <a:ext cx="9663953" cy="598599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5000"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41894"/>
            <a:ext cx="12192000" cy="1200329"/>
          </a:xfrm>
          <a:prstGeom prst="rect">
            <a:avLst/>
          </a:prstGeom>
          <a:noFill/>
        </p:spPr>
        <p:txBody>
          <a:bodyPr wrap="square" rtlCol="0">
            <a:spAutoFit/>
          </a:bodyPr>
          <a:lstStyle/>
          <a:p>
            <a:r>
              <a:rPr lang="en-US" dirty="0"/>
              <a:t> </a:t>
            </a:r>
            <a:r>
              <a:rPr lang="vi-VN" dirty="0"/>
              <a:t> Nhớ lời bác sĩ dặn, ngày nào Gấu con cũng chăm chỉ đánh răng. Chú đánh răng rất cẩn thận, đánh mặt trước, mặt sau của răng theo đúng lời dặn của bác sĩ làm cho răng trắng bóng. Gấu con không ăn nhiều bánh kẹo mà ăn nhiều các chất bổ khác như thịt, cá, trứng, sữa, rau quả tươi, nên răng của chú trở nên chắc và khỏe hơn. Còn những chú Sâu Răng chúng tôi thì từ đấy không còn gì để ăn nữa nên phải chạy ra khỏi miệng Gấu con</a:t>
            </a:r>
            <a:endParaRPr lang="en-US" sz="1600" dirty="0"/>
          </a:p>
        </p:txBody>
      </p:sp>
      <p:pic>
        <p:nvPicPr>
          <p:cNvPr id="2" name="video 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96859" y="-85695"/>
            <a:ext cx="10198281" cy="58275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7000"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endParaRPr lang="en-US"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1164057" y="-56171"/>
            <a:ext cx="9521467" cy="15333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CÔ VỪA KỂ CÁC CON NGHE CÂU CHUYỆN GÌ? TRONG CHUYỆN CÓ NHÂN VẬT NÀO?</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p:cNvSpPr/>
          <p:nvPr/>
        </p:nvSpPr>
        <p:spPr>
          <a:xfrm>
            <a:off x="697245" y="1902869"/>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1" name="Arrow: Pentagon 30">
            <a:hlinkClick r:id="rId4" action="ppaction://hlinksldjump"/>
          </p:cNvPr>
          <p:cNvSpPr/>
          <p:nvPr/>
        </p:nvSpPr>
        <p:spPr>
          <a:xfrm rot="586976" flipH="1">
            <a:off x="-6226" y="5515140"/>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endParaRPr lang="en-US" sz="2800" b="1">
              <a:latin typeface="Tahoma" panose="020B0604030504040204" pitchFamily="34" charset="0"/>
              <a:ea typeface="Tahoma" panose="020B0604030504040204" pitchFamily="34" charset="0"/>
              <a:cs typeface="Tahoma" panose="020B0604030504040204" pitchFamily="34" charset="0"/>
            </a:endParaRPr>
          </a:p>
        </p:txBody>
      </p:sp>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102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5653" t="10535" r="35832" b="-3132"/>
          <a:stretch>
            <a:fillRect/>
          </a:stretch>
        </p:blipFill>
        <p:spPr bwMode="auto">
          <a:xfrm>
            <a:off x="516024" y="1156439"/>
            <a:ext cx="1588810" cy="29481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Folded Corner 27"/>
          <p:cNvSpPr/>
          <p:nvPr/>
        </p:nvSpPr>
        <p:spPr>
          <a:xfrm>
            <a:off x="3033065" y="1947211"/>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Folded Corner 27"/>
          <p:cNvSpPr/>
          <p:nvPr/>
        </p:nvSpPr>
        <p:spPr>
          <a:xfrm>
            <a:off x="4908312" y="1947213"/>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Folded Corner 27"/>
          <p:cNvSpPr/>
          <p:nvPr/>
        </p:nvSpPr>
        <p:spPr>
          <a:xfrm>
            <a:off x="6594718" y="1985736"/>
            <a:ext cx="1434509" cy="13607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Folded Corner 27"/>
          <p:cNvSpPr/>
          <p:nvPr/>
        </p:nvSpPr>
        <p:spPr>
          <a:xfrm>
            <a:off x="8913834" y="2255044"/>
            <a:ext cx="829478" cy="103505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Folded Corner 27"/>
          <p:cNvSpPr/>
          <p:nvPr/>
        </p:nvSpPr>
        <p:spPr>
          <a:xfrm>
            <a:off x="10130971" y="1970906"/>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Folded Corner 27"/>
          <p:cNvSpPr/>
          <p:nvPr/>
        </p:nvSpPr>
        <p:spPr>
          <a:xfrm>
            <a:off x="3006363" y="4645706"/>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Folded Corner 27"/>
          <p:cNvSpPr/>
          <p:nvPr/>
        </p:nvSpPr>
        <p:spPr>
          <a:xfrm>
            <a:off x="5210384" y="4348732"/>
            <a:ext cx="1434509" cy="13607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Folded Corner 27"/>
          <p:cNvSpPr/>
          <p:nvPr/>
        </p:nvSpPr>
        <p:spPr>
          <a:xfrm>
            <a:off x="7451191" y="3811435"/>
            <a:ext cx="1434509" cy="13191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Answer</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10"/>
          <a:srcRect l="44660" t="24747" r="31808" b="27572"/>
          <a:stretch>
            <a:fillRect/>
          </a:stretch>
        </p:blipFill>
        <p:spPr>
          <a:xfrm>
            <a:off x="2552327" y="1820111"/>
            <a:ext cx="2067229" cy="1842007"/>
          </a:xfrm>
          <a:prstGeom prst="rect">
            <a:avLst/>
          </a:prstGeom>
        </p:spPr>
      </p:pic>
      <p:pic>
        <p:nvPicPr>
          <p:cNvPr id="1028" name="Picture 4" descr="Hình ảnh Phim Hoạt Hình Con Mèo Dễ Thương PNG , động Vật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6343" y="1902869"/>
            <a:ext cx="1645786" cy="1532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Phim Hoạt Hình 3d Chú Chó Con Dễ Thương PNG , Con Chó Con Hoạt Hình,  Con Chó Con Dễ Thương, động Vật Con Chó Con PNG trong suốt và"/>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94718" y="1984691"/>
            <a:ext cx="1445648" cy="13191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Rùa Với Nhân Vật Hoạt Hình Vỏ Xanh PNG , Con Rùa, Hoạt Hình, Rùa  PNG trong suốt và Vector để tải xuống miễn phí"/>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441681" y="1930234"/>
            <a:ext cx="1400534" cy="14005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n Thỏ Hoạt Hình Đưa Ngón Tay Cái Lên Hình minh họa Sẵn có - Tải xuống Hình  ảnh Ngay bây giờ - Thỏ - Bộ thỏ, Lông thú, Ngón tay cá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70899" y="1962388"/>
            <a:ext cx="1354651" cy="12773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76306" t="3593"/>
          <a:stretch>
            <a:fillRect/>
          </a:stretch>
        </p:blipFill>
        <p:spPr bwMode="auto">
          <a:xfrm>
            <a:off x="3095088" y="3713784"/>
            <a:ext cx="1491103" cy="28906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Nhân Vật Hoạt Hình Chú Chim Bé PNG , Phim Hoạt Hình Chú Chim Con,  Tính Cách, Nhân Vật Hoạt Hình Chú Chim Bé PNG PNG trong suốt và Vect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64661" y="4108297"/>
            <a:ext cx="1708061" cy="18566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955" r="59074"/>
          <a:stretch>
            <a:fillRect/>
          </a:stretch>
        </p:blipFill>
        <p:spPr bwMode="auto">
          <a:xfrm>
            <a:off x="7117476" y="3614906"/>
            <a:ext cx="1797634" cy="2421240"/>
          </a:xfrm>
          <a:prstGeom prst="rect">
            <a:avLst/>
          </a:prstGeom>
          <a:noFill/>
          <a:extLst>
            <a:ext uri="{909E8E84-426E-40DD-AFC4-6F175D3DCCD1}">
              <a14:hiddenFill xmlns:a14="http://schemas.microsoft.com/office/drawing/2010/main">
                <a:solidFill>
                  <a:srgbClr val="FFFFFF"/>
                </a:solidFill>
              </a14:hiddenFill>
            </a:ext>
          </a:extLst>
        </p:spPr>
      </p:pic>
      <p:pic>
        <p:nvPicPr>
          <p:cNvPr id="14" name="y2mate.com - ĐỒNG HỒ ĐẾM NGƯỢC 5 GIÂY  CHUÔNG BÁO HẾT GIỜ_480.mp4">
            <a:hlinkClick r:id="" action="ppaction://media"/>
          </p:cNvPr>
          <p:cNvPicPr>
            <a:picLocks noChangeAspect="1"/>
          </p:cNvPicPr>
          <p:nvPr>
            <a:videoFile r:link="rId18"/>
            <p:extLst>
              <p:ext uri="{DAA4B4D4-6D71-4841-9C94-3DE7FCFB9230}">
                <p14:media xmlns:p14="http://schemas.microsoft.com/office/powerpoint/2010/main" r:embed="rId19"/>
              </p:ext>
            </p:extLst>
          </p:nvPr>
        </p:nvPicPr>
        <p:blipFill>
          <a:blip r:embed="rId20"/>
          <a:stretch>
            <a:fillRect/>
          </a:stretch>
        </p:blipFill>
        <p:spPr>
          <a:xfrm>
            <a:off x="7240138" y="5424740"/>
            <a:ext cx="1785407" cy="14049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p:sndAc>
          <p:stSnd>
            <p:snd r:embed="rId21" name="chimes.wav"/>
          </p:stSnd>
        </p:sndAc>
      </p:transition>
    </mc:Choice>
    <mc:Fallback>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710" fill="hold"/>
                                        <p:tgtEl>
                                          <p:spTgt spid="14"/>
                                        </p:tgtEl>
                                      </p:cBhvr>
                                    </p:cmd>
                                  </p:childTnLst>
                                </p:cTn>
                              </p:par>
                            </p:childTnLst>
                          </p:cTn>
                        </p:par>
                      </p:childTnLst>
                    </p:cTn>
                  </p:par>
                  <p:par>
                    <p:cTn id="14" fill="hold">
                      <p:stCondLst>
                        <p:cond delay="indefinite"/>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md type="call" cmd="stop">
                                      <p:cBhvr>
                                        <p:cTn id="23" dur="1">
                                          <p:stCondLst>
                                            <p:cond delay="499"/>
                                          </p:stCondLst>
                                        </p:cTn>
                                        <p:tgtEl>
                                          <p:spTgt spid="14"/>
                                        </p:tgtEl>
                                      </p:cBhvr>
                                    </p:cmd>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heckerboard(across)">
                                      <p:cBhvr>
                                        <p:cTn id="38" dur="500"/>
                                        <p:tgtEl>
                                          <p:spTgt spid="2"/>
                                        </p:tgtEl>
                                      </p:cBhvr>
                                    </p:animEffect>
                                  </p:childTnLst>
                                </p:cTn>
                              </p:par>
                              <p:par>
                                <p:cTn id="39" presetID="5" presetClass="entr" presetSubtype="1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28"/>
                                        </p:tgtEl>
                                        <p:attrNameLst>
                                          <p:attrName>style.visibility</p:attrName>
                                        </p:attrNameLst>
                                      </p:cBhvr>
                                      <p:to>
                                        <p:strVal val="visible"/>
                                      </p:to>
                                    </p:set>
                                    <p:anim calcmode="lin" valueType="num">
                                      <p:cBhvr additive="base">
                                        <p:cTn id="46" dur="500" fill="hold"/>
                                        <p:tgtEl>
                                          <p:spTgt spid="1028"/>
                                        </p:tgtEl>
                                        <p:attrNameLst>
                                          <p:attrName>ppt_x</p:attrName>
                                        </p:attrNameLst>
                                      </p:cBhvr>
                                      <p:tavLst>
                                        <p:tav tm="0">
                                          <p:val>
                                            <p:strVal val="#ppt_x"/>
                                          </p:val>
                                        </p:tav>
                                        <p:tav tm="100000">
                                          <p:val>
                                            <p:strVal val="#ppt_x"/>
                                          </p:val>
                                        </p:tav>
                                      </p:tavLst>
                                    </p:anim>
                                    <p:anim calcmode="lin" valueType="num">
                                      <p:cBhvr additive="base">
                                        <p:cTn id="47" dur="500" fill="hold"/>
                                        <p:tgtEl>
                                          <p:spTgt spid="10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ppt_x"/>
                                          </p:val>
                                        </p:tav>
                                        <p:tav tm="100000">
                                          <p:val>
                                            <p:strVal val="#ppt_x"/>
                                          </p:val>
                                        </p:tav>
                                      </p:tavLst>
                                    </p:anim>
                                    <p:anim calcmode="lin" valueType="num">
                                      <p:cBhvr additive="base">
                                        <p:cTn id="5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030"/>
                                        </p:tgtEl>
                                        <p:attrNameLst>
                                          <p:attrName>style.visibility</p:attrName>
                                        </p:attrNameLst>
                                      </p:cBhvr>
                                      <p:to>
                                        <p:strVal val="visible"/>
                                      </p:to>
                                    </p:set>
                                    <p:animEffect transition="in" filter="blinds(horizontal)">
                                      <p:cBhvr>
                                        <p:cTn id="56" dur="500"/>
                                        <p:tgtEl>
                                          <p:spTgt spid="1030"/>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blinds(horizontal)">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barn(inVertical)">
                                      <p:cBhvr>
                                        <p:cTn id="64" dur="500"/>
                                        <p:tgtEl>
                                          <p:spTgt spid="1032"/>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barn(inVertical)">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034"/>
                                        </p:tgtEl>
                                        <p:attrNameLst>
                                          <p:attrName>style.visibility</p:attrName>
                                        </p:attrNameLst>
                                      </p:cBhvr>
                                      <p:to>
                                        <p:strVal val="visible"/>
                                      </p:to>
                                    </p:set>
                                    <p:animEffect transition="in" filter="blinds(horizontal)">
                                      <p:cBhvr>
                                        <p:cTn id="72" dur="500"/>
                                        <p:tgtEl>
                                          <p:spTgt spid="103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blinds(horizontal)">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036"/>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blinds(horizontal)">
                                      <p:cBhvr>
                                        <p:cTn id="86" dur="500"/>
                                        <p:tgtEl>
                                          <p:spTgt spid="11"/>
                                        </p:tgtEl>
                                      </p:cBhvr>
                                    </p:animEffect>
                                  </p:childTnLst>
                                </p:cTn>
                              </p:par>
                              <p:par>
                                <p:cTn id="87" presetID="3" presetClass="entr" presetSubtype="10" fill="hold" nodeType="withEffect">
                                  <p:stCondLst>
                                    <p:cond delay="0"/>
                                  </p:stCondLst>
                                  <p:childTnLst>
                                    <p:set>
                                      <p:cBhvr>
                                        <p:cTn id="88" dur="1" fill="hold">
                                          <p:stCondLst>
                                            <p:cond delay="0"/>
                                          </p:stCondLst>
                                        </p:cTn>
                                        <p:tgtEl>
                                          <p:spTgt spid="1038"/>
                                        </p:tgtEl>
                                        <p:attrNameLst>
                                          <p:attrName>style.visibility</p:attrName>
                                        </p:attrNameLst>
                                      </p:cBhvr>
                                      <p:to>
                                        <p:strVal val="visible"/>
                                      </p:to>
                                    </p:set>
                                    <p:animEffect transition="in" filter="blinds(horizontal)">
                                      <p:cBhvr>
                                        <p:cTn id="89" dur="500"/>
                                        <p:tgtEl>
                                          <p:spTgt spid="1038"/>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1040"/>
                                        </p:tgtEl>
                                        <p:attrNameLst>
                                          <p:attrName>style.visibility</p:attrName>
                                        </p:attrNameLst>
                                      </p:cBhvr>
                                      <p:to>
                                        <p:strVal val="visible"/>
                                      </p:to>
                                    </p:set>
                                    <p:anim calcmode="lin" valueType="num">
                                      <p:cBhvr additive="base">
                                        <p:cTn id="94" dur="500" fill="hold"/>
                                        <p:tgtEl>
                                          <p:spTgt spid="1040"/>
                                        </p:tgtEl>
                                        <p:attrNameLst>
                                          <p:attrName>ppt_x</p:attrName>
                                        </p:attrNameLst>
                                      </p:cBhvr>
                                      <p:tavLst>
                                        <p:tav tm="0">
                                          <p:val>
                                            <p:strVal val="#ppt_x"/>
                                          </p:val>
                                        </p:tav>
                                        <p:tav tm="100000">
                                          <p:val>
                                            <p:strVal val="#ppt_x"/>
                                          </p:val>
                                        </p:tav>
                                      </p:tavLst>
                                    </p:anim>
                                    <p:anim calcmode="lin" valueType="num">
                                      <p:cBhvr additive="base">
                                        <p:cTn id="95" dur="500" fill="hold"/>
                                        <p:tgtEl>
                                          <p:spTgt spid="1040"/>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anim calcmode="lin" valueType="num">
                                      <p:cBhvr additive="base">
                                        <p:cTn id="98" dur="500" fill="hold"/>
                                        <p:tgtEl>
                                          <p:spTgt spid="12"/>
                                        </p:tgtEl>
                                        <p:attrNameLst>
                                          <p:attrName>ppt_x</p:attrName>
                                        </p:attrNameLst>
                                      </p:cBhvr>
                                      <p:tavLst>
                                        <p:tav tm="0">
                                          <p:val>
                                            <p:strVal val="#ppt_x"/>
                                          </p:val>
                                        </p:tav>
                                        <p:tav tm="100000">
                                          <p:val>
                                            <p:strVal val="#ppt_x"/>
                                          </p:val>
                                        </p:tav>
                                      </p:tavLst>
                                    </p:anim>
                                    <p:anim calcmode="lin" valueType="num">
                                      <p:cBhvr additive="base">
                                        <p:cTn id="9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7"/>
                    </p:tgtEl>
                  </p:cond>
                </p:stCondLst>
                <p:endSync evt="end" delay="0">
                  <p:rtn val="all"/>
                </p:endSync>
                <p:childTnLst>
                  <p:par>
                    <p:cTn id="101" fill="hold">
                      <p:stCondLst>
                        <p:cond delay="0"/>
                      </p:stCondLst>
                      <p:childTnLst>
                        <p:par>
                          <p:cTn id="102" fill="hold">
                            <p:stCondLst>
                              <p:cond delay="0"/>
                            </p:stCondLst>
                            <p:childTnLst>
                              <p:par>
                                <p:cTn id="103" presetID="64" presetClass="path" presetSubtype="0" accel="50000" decel="50000" fill="hold" nodeType="clickEffect">
                                  <p:stCondLst>
                                    <p:cond delay="0"/>
                                  </p:stCondLst>
                                  <p:childTnLst>
                                    <p:animMotion origin="layout" path="M -1.66667E-6 -3.7037E-6 L -1.66667E-6 -0.22476 " pathEditMode="relative" rAng="0" ptsTypes="AA">
                                      <p:cBhvr>
                                        <p:cTn id="104" dur="2000" fill="hold"/>
                                        <p:tgtEl>
                                          <p:spTgt spid="7"/>
                                        </p:tgtEl>
                                        <p:attrNameLst>
                                          <p:attrName>ppt_x</p:attrName>
                                          <p:attrName>ppt_y</p:attrName>
                                        </p:attrNameLst>
                                      </p:cBhvr>
                                      <p:rCtr x="0" y="-11250"/>
                                    </p:animMotion>
                                  </p:childTnLst>
                                  <p:subTnLst>
                                    <p:audio>
                                      <p:cMediaNode>
                                        <p:cTn display="0" masterRel="sameClick">
                                          <p:stCondLst>
                                            <p:cond evt="begin" delay="0">
                                              <p:tn val="103"/>
                                            </p:cond>
                                          </p:stCondLst>
                                          <p:endCondLst>
                                            <p:cond evt="onStopAudio" delay="0">
                                              <p:tgtEl>
                                                <p:sldTgt/>
                                              </p:tgtEl>
                                            </p:cond>
                                          </p:endCondLst>
                                        </p:cTn>
                                        <p:tgtEl>
                                          <p:sndTgt r:embed="rId22" name="chimes.wav"/>
                                        </p:tgtEl>
                                      </p:cMediaNode>
                                    </p:audio>
                                  </p:subTnLst>
                                </p:cTn>
                              </p:par>
                            </p:childTnLst>
                          </p:cTn>
                        </p:par>
                        <p:par>
                          <p:cTn id="105" fill="hold">
                            <p:stCondLst>
                              <p:cond delay="2000"/>
                            </p:stCondLst>
                            <p:childTnLst>
                              <p:par>
                                <p:cTn id="106" presetID="22" presetClass="entr" presetSubtype="4" fill="hold" grpId="0" nodeType="after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wipe(down)">
                                      <p:cBhvr>
                                        <p:cTn id="108" dur="500"/>
                                        <p:tgtEl>
                                          <p:spTgt spid="9"/>
                                        </p:tgtEl>
                                      </p:cBhvr>
                                    </p:animEffect>
                                  </p:childTnLst>
                                  <p:subTnLst>
                                    <p:audio>
                                      <p:cMediaNode>
                                        <p:cTn display="0" masterRel="sameClick">
                                          <p:stCondLst>
                                            <p:cond evt="begin" delay="0">
                                              <p:tn val="106"/>
                                            </p:cond>
                                          </p:stCondLst>
                                          <p:endCondLst>
                                            <p:cond evt="onStopAudio" delay="0">
                                              <p:tgtEl>
                                                <p:sldTgt/>
                                              </p:tgtEl>
                                            </p:cond>
                                          </p:endCondLst>
                                        </p:cTn>
                                        <p:tgtEl>
                                          <p:sndTgt r:embed="rId22" name="applause.wav"/>
                                        </p:tgtEl>
                                      </p:cMediaNode>
                                    </p:audio>
                                  </p:subTnLst>
                                </p:cTn>
                              </p:par>
                              <p:par>
                                <p:cTn id="109" presetID="10" presetClass="entr" presetSubtype="0" fill="hold" nodeType="with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fade">
                                      <p:cBhvr>
                                        <p:cTn id="111" dur="500"/>
                                        <p:tgtEl>
                                          <p:spTgt spid="53"/>
                                        </p:tgtEl>
                                      </p:cBhvr>
                                    </p:animEffect>
                                  </p:childTnLst>
                                </p:cTn>
                              </p:par>
                              <p:par>
                                <p:cTn id="112" presetID="10" presetClass="entr" presetSubtype="0"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fade">
                                      <p:cBhvr>
                                        <p:cTn id="114" dur="500"/>
                                        <p:tgtEl>
                                          <p:spTgt spid="55"/>
                                        </p:tgtEl>
                                      </p:cBhvr>
                                    </p:animEffect>
                                  </p:childTnLst>
                                </p:cTn>
                              </p:par>
                            </p:childTnLst>
                          </p:cTn>
                        </p:par>
                        <p:par>
                          <p:cTn id="115" fill="hold">
                            <p:stCondLst>
                              <p:cond delay="2500"/>
                            </p:stCondLst>
                            <p:childTnLst>
                              <p:par>
                                <p:cTn id="116" presetID="32" presetClass="emph" presetSubtype="0" repeatCount="indefinite" fill="hold" grpId="1" nodeType="afterEffect">
                                  <p:stCondLst>
                                    <p:cond delay="0"/>
                                  </p:stCondLst>
                                  <p:childTnLst>
                                    <p:animRot by="120000">
                                      <p:cBhvr>
                                        <p:cTn id="117" dur="100" fill="hold">
                                          <p:stCondLst>
                                            <p:cond delay="0"/>
                                          </p:stCondLst>
                                        </p:cTn>
                                        <p:tgtEl>
                                          <p:spTgt spid="9"/>
                                        </p:tgtEl>
                                        <p:attrNameLst>
                                          <p:attrName>r</p:attrName>
                                        </p:attrNameLst>
                                      </p:cBhvr>
                                    </p:animRot>
                                    <p:animRot by="-240000">
                                      <p:cBhvr>
                                        <p:cTn id="118" dur="200" fill="hold">
                                          <p:stCondLst>
                                            <p:cond delay="200"/>
                                          </p:stCondLst>
                                        </p:cTn>
                                        <p:tgtEl>
                                          <p:spTgt spid="9"/>
                                        </p:tgtEl>
                                        <p:attrNameLst>
                                          <p:attrName>r</p:attrName>
                                        </p:attrNameLst>
                                      </p:cBhvr>
                                    </p:animRot>
                                    <p:animRot by="240000">
                                      <p:cBhvr>
                                        <p:cTn id="119" dur="200" fill="hold">
                                          <p:stCondLst>
                                            <p:cond delay="400"/>
                                          </p:stCondLst>
                                        </p:cTn>
                                        <p:tgtEl>
                                          <p:spTgt spid="9"/>
                                        </p:tgtEl>
                                        <p:attrNameLst>
                                          <p:attrName>r</p:attrName>
                                        </p:attrNameLst>
                                      </p:cBhvr>
                                    </p:animRot>
                                    <p:animRot by="-240000">
                                      <p:cBhvr>
                                        <p:cTn id="120" dur="200" fill="hold">
                                          <p:stCondLst>
                                            <p:cond delay="600"/>
                                          </p:stCondLst>
                                        </p:cTn>
                                        <p:tgtEl>
                                          <p:spTgt spid="9"/>
                                        </p:tgtEl>
                                        <p:attrNameLst>
                                          <p:attrName>r</p:attrName>
                                        </p:attrNameLst>
                                      </p:cBhvr>
                                    </p:animRot>
                                    <p:animRot by="120000">
                                      <p:cBhvr>
                                        <p:cTn id="12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122" fill="hold" display="0">
                  <p:stCondLst>
                    <p:cond delay="indefinite"/>
                  </p:stCondLst>
                </p:cTn>
                <p:tgtEl>
                  <p:spTgt spid="14"/>
                </p:tgtEl>
              </p:cMediaNode>
            </p:video>
          </p:childTnLst>
        </p:cTn>
      </p:par>
    </p:tnLst>
    <p:bldLst>
      <p:bldP spid="9" grpId="0" animBg="1"/>
      <p:bldP spid="9" grpId="1" animBg="1"/>
      <p:bldP spid="27" grpId="0" animBg="1"/>
      <p:bldP spid="28" grpId="0" animBg="1"/>
      <p:bldP spid="2" grpId="0" animBg="1"/>
      <p:bldP spid="3" grpId="0" animBg="1"/>
      <p:bldP spid="4"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1686</Words>
  <Application>WPS Presentation</Application>
  <PresentationFormat>Custom</PresentationFormat>
  <Paragraphs>41</Paragraphs>
  <Slides>9</Slides>
  <Notes>0</Notes>
  <HiddenSlides>0</HiddenSlides>
  <MMClips>7</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9</vt:i4>
      </vt:variant>
    </vt:vector>
  </HeadingPairs>
  <TitlesOfParts>
    <vt:vector size="20" baseType="lpstr">
      <vt:lpstr>Arial</vt:lpstr>
      <vt:lpstr>SimSun</vt:lpstr>
      <vt:lpstr>Wingdings</vt:lpstr>
      <vt:lpstr>Times New Roman</vt:lpstr>
      <vt:lpstr>Times New Roman</vt:lpstr>
      <vt:lpstr>Tahoma</vt:lpstr>
      <vt:lpstr>Calibri Light</vt:lpstr>
      <vt:lpstr>Microsoft YaHei</vt:lpstr>
      <vt:lpstr>Arial Unicode MS</vt:lpstr>
      <vt:lpstr>Calibri</vt:lpstr>
      <vt:lpstr>Office Theme</vt:lpstr>
      <vt:lpstr>  Lĩnh vực phát triển ngôn ngữ Đề tài: Truyện “Gấu con bị sâu răng”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cp:revision>
  <dcterms:created xsi:type="dcterms:W3CDTF">2024-10-18T03:03:00Z</dcterms:created>
  <dcterms:modified xsi:type="dcterms:W3CDTF">2026-04-14T08:05:33Z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13CA6315DA054FB9A8A58CD3727D2737_13</vt:lpwstr>
  </property>
  <property fmtid="{D5CDD505-2E9C-101B-9397-08002B2CF9AE}" pid="3" name="KSOProductBuildVer">
    <vt:lpwstr>1033-12.1.0.25242</vt:lpwstr>
  </property>
</Properties>
</file>