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8"/>
  </p:notesMasterIdLst>
  <p:sldIdLst>
    <p:sldId id="322" r:id="rId4"/>
    <p:sldId id="369" r:id="rId5"/>
    <p:sldId id="371" r:id="rId6"/>
    <p:sldId id="324" r:id="rId7"/>
    <p:sldId id="376" r:id="rId9"/>
    <p:sldId id="374" r:id="rId10"/>
    <p:sldId id="323" r:id="rId11"/>
    <p:sldId id="286" r:id="rId12"/>
    <p:sldId id="378" r:id="rId13"/>
    <p:sldId id="299" r:id="rId14"/>
    <p:sldId id="380" r:id="rId15"/>
    <p:sldId id="302" r:id="rId16"/>
    <p:sldId id="382" r:id="rId17"/>
    <p:sldId id="312" r:id="rId18"/>
    <p:sldId id="311" r:id="rId19"/>
    <p:sldId id="307" r:id="rId20"/>
    <p:sldId id="320" r:id="rId21"/>
    <p:sldId id="383" r:id="rId22"/>
    <p:sldId id="373" r:id="rId23"/>
    <p:sldId id="360" r:id="rId24"/>
    <p:sldId id="364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FF"/>
    <a:srgbClr val="0066FF"/>
    <a:srgbClr val="800080"/>
    <a:srgbClr val="FF00FF"/>
    <a:srgbClr val="0000FF"/>
    <a:srgbClr val="FFFF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/>
    <p:restoredTop sz="94660"/>
  </p:normalViewPr>
  <p:slideViewPr>
    <p:cSldViewPr showGuides="1">
      <p:cViewPr>
        <p:scale>
          <a:sx n="66" d="100"/>
          <a:sy n="66" d="100"/>
        </p:scale>
        <p:origin x="-13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hyperlink" Target="My%20Videos/truong%20mn_0002.wmv" TargetMode="External"/><Relationship Id="rId4" Type="http://schemas.openxmlformats.org/officeDocument/2006/relationships/hyperlink" Target="../truong%20mn_0002.wmv" TargetMode="External"/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2"/>
          <p:cNvSpPr>
            <a:spLocks noTextEdit="1"/>
          </p:cNvSpPr>
          <p:nvPr/>
        </p:nvSpPr>
        <p:spPr>
          <a:xfrm>
            <a:off x="820420" y="228600"/>
            <a:ext cx="7586980" cy="1143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 fontScale="90000"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charset="0"/>
                <a:ea typeface=".VnVogue" panose="020B7200000000000000" charset="0"/>
                <a:cs typeface="UTM Avo" panose="02040603050506020204" charset="0"/>
              </a:rPr>
              <a:t>UỶ BAN NHÂN DÂN XÃ YÊN MÔ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UTM Avo" panose="02040603050506020204" charset="0"/>
              <a:ea typeface=".VnVogue" panose="020B7200000000000000" charset="0"/>
              <a:cs typeface="UTM Avo" panose="02040603050506020204" charset="0"/>
            </a:endParaRPr>
          </a:p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charset="0"/>
                <a:ea typeface=".VnVogue" panose="020B7200000000000000" charset="0"/>
                <a:cs typeface="UTM Avo" panose="02040603050506020204" charset="0"/>
              </a:rPr>
              <a:t>TRƯỜNG MẦM NON YÊN HOÀ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UTM Avo" panose="02040603050506020204" charset="0"/>
              <a:ea typeface=".VnVogue" panose="020B7200000000000000" charset="0"/>
              <a:cs typeface="UTM Avo" panose="02040603050506020204" charset="0"/>
            </a:endParaRPr>
          </a:p>
        </p:txBody>
      </p:sp>
      <p:pic>
        <p:nvPicPr>
          <p:cNvPr id="2051" name="Picture 5" descr="Hoa trạng nguy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6" descr="Hoa trạng nguy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Day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48400"/>
            <a:ext cx="7696200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19050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62000"/>
            <a:ext cx="114300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0" descr="Picture1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05388"/>
            <a:ext cx="1143000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1" descr="Picture1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800600"/>
            <a:ext cx="8001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2" descr="Tre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67200"/>
            <a:ext cx="2133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3" descr="Tr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191000"/>
            <a:ext cx="21336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14"/>
          <p:cNvSpPr>
            <a:spLocks noTextEdit="1"/>
          </p:cNvSpPr>
          <p:nvPr/>
        </p:nvSpPr>
        <p:spPr>
          <a:xfrm>
            <a:off x="1905000" y="2133600"/>
            <a:ext cx="5314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FF"/>
                </a:solidFill>
                <a:latin typeface="Times New Roman" panose="02020603050405020304" charset="0"/>
                <a:ea typeface="Times New Roman" panose="02020603050405020304" charset="0"/>
              </a:rPr>
              <a:t>Lĩnh vực phát triển nhận thức</a:t>
            </a:r>
            <a:endParaRPr lang="en-US" sz="3600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61" name="WordArt 16"/>
          <p:cNvSpPr>
            <a:spLocks noTextEdit="1"/>
          </p:cNvSpPr>
          <p:nvPr/>
        </p:nvSpPr>
        <p:spPr>
          <a:xfrm>
            <a:off x="914400" y="2939415"/>
            <a:ext cx="7391400" cy="1902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Trò chuyện về cảnh đẹp quê hương ninh bình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Chủ đề: Quê hương- đất nước- Bác Hồ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WordArt 4"/>
          <p:cNvSpPr>
            <a:spLocks noTextEdit="1"/>
          </p:cNvSpPr>
          <p:nvPr/>
        </p:nvSpPr>
        <p:spPr>
          <a:xfrm>
            <a:off x="2590800" y="6026150"/>
            <a:ext cx="4953000" cy="831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Chùa Bái Đính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42545"/>
            <a:ext cx="9095105" cy="594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42545"/>
            <a:ext cx="9095105" cy="68249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-19685" y="103505"/>
            <a:ext cx="9043035" cy="3909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ọa lạc trên s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ờn núi, giữa thung l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ũ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 mênh mông hồ và núi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á là một ngôi chùa với kiến trúc hoành tráng,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ồ sộ nh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 mang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ậm bản sắc truyền thống,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ợc ca ngợi là quần thể chùa lớn nhất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ông Nam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Á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ó chính là quần thể chùa Bái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ính. </a:t>
            </a:r>
            <a:endParaRPr lang="en-US" altLang="en-US" sz="2400" b="1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Tên gọi chùa Bái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ính mang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ý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 ngh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ĩ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a là h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ớng về núi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ính, nơi diễn ra các sự kiện oai hùng trong lịch sử Việt Nam. Núi chùa Bái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ính chính là nơi vua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inh Tiên Hoàng lập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àn tế trời cầu m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a thuận gió hòa, là nơi diễn ra lễ tế cờ khi vua Quang Trung ra Th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ă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ng Long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ại phá quân Thanh.</a:t>
            </a:r>
            <a:endParaRPr lang="en-US" altLang="en-US" sz="2400" b="1">
              <a:solidFill>
                <a:srgbClr val="FFFF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khu chùa có hành lang La Hán dài nhất châu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Á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khu chùa có nhiều t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ợng La Hán nhất Việt Nam</a:t>
            </a:r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khu chùa có giếng ngọc lớn nhất Việt Nam, khu chùa có số cây bồ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ề nhiều nhất Việt Nam</a:t>
            </a:r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ợng Phật bằng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ồng dát vàng lớn nhất châu, chuông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ồng lớn nhất Việt Nam</a:t>
            </a:r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  <a:p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WordArt 4"/>
          <p:cNvSpPr>
            <a:spLocks noTextEdit="1"/>
          </p:cNvSpPr>
          <p:nvPr/>
        </p:nvSpPr>
        <p:spPr>
          <a:xfrm>
            <a:off x="2057400" y="6102350"/>
            <a:ext cx="518160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66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Đền Vua Đinh, Vua Lê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66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9157335" cy="598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9157335" cy="67976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-9525" y="0"/>
            <a:ext cx="9203055" cy="6858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ền vua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inh và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ền vua Lê (thế kỷ XVII) là hai di tích quốc gia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ặc biệt nằm tại trung tâm Cố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ô Hoa L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, xã Tr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ờng Yên, Ninh Bình. Nơi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ây thờ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inh Tiên Hoàng và Lê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ại Hành, hai vị vua có công thống nhất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ất n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ớc, xây dựng kinh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ô Hoa L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ây là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iểm du lịch tâm linh nổi tiếng với kiến trúc gỗ,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á chạm khắc tinh xảo và khung cảnh thiên nhiên hữu tình</a:t>
            </a:r>
            <a:endParaRPr lang="en-US" altLang="en-US" sz="2400" b="1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ền Vua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inh (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ền Hạ): Xây dựng theo kiểu "nội công ngoại quốc", thờ vua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inh Tiên Hoàng, các con trai và các t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ớng l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ĩ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nh thân cận.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iểm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ặc biệt là bức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ại tự "Chính thống thủy" (mở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ầu nền chính thống) ở Bái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ờng.</a:t>
            </a:r>
            <a:endParaRPr lang="en-US" altLang="en-US" sz="2400" b="1">
              <a:solidFill>
                <a:srgbClr val="FFC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ền Vua Lê (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ền Trung): Nằm cách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ền Vua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inh khoảng 200m, thờ vua Lê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ại Hành, Hoàng hậu D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ơng Vân Nga và Lê Long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Đĩ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nh.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ền có quy mô nhỏ hơn nh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 nghệ thuật chạm khắc gỗ rất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ộc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áo</a:t>
            </a:r>
            <a:endParaRPr lang="en-US" altLang="en-US" sz="24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Lễ hội: Hằng n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ă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m, Lễ hội Tr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ờng Yên (Lễ hội Hoa L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)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ợc tổ chức từ ngày 8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ến 10/3 âm lịch 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ể t</a:t>
            </a:r>
            <a:r>
              <a:rPr lang="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ởng nhớ hai vua.</a:t>
            </a:r>
            <a:endParaRPr lang="en-US" altLang="en-US">
              <a:solidFill>
                <a:srgbClr val="00B0F0"/>
              </a:solidFill>
            </a:endParaRPr>
          </a:p>
          <a:p>
            <a:endParaRPr lang="en-US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02090" cy="59842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66140" y="6118860"/>
            <a:ext cx="7363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Rừng Cúc Phương</a:t>
            </a:r>
            <a:endParaRPr lang="en-US" sz="40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9221" name="Picture 9" descr="FLWRC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77825" y="5330825"/>
            <a:ext cx="175260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32" descr="FLWRC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-130175" y="-152400"/>
            <a:ext cx="2187575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32" descr="FLWRC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683187">
            <a:off x="7256463" y="363538"/>
            <a:ext cx="2768600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7" descr="FLWRC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84520">
            <a:off x="6781800" y="5381625"/>
            <a:ext cx="2360613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45" y="-151765"/>
            <a:ext cx="9389745" cy="704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9144000" cy="59867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9225" y="6073775"/>
            <a:ext cx="868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Nhà thờ đá Phát Diệm</a:t>
            </a:r>
            <a:endParaRPr lang="en-US" sz="3600" b="1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9370"/>
            <a:ext cx="9110980" cy="696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1270"/>
            <a:ext cx="9145270" cy="686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679575" y="798195"/>
            <a:ext cx="5537200" cy="5283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Trò chơi 1: Về đúng địa danh</a:t>
            </a:r>
            <a:endParaRPr lang="en-US" sz="36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679575" y="2346325"/>
            <a:ext cx="5537200" cy="22752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UTM Avo" panose="02040603050506020204" charset="0"/>
                <a:cs typeface="UTM Avo" panose="02040603050506020204" charset="0"/>
              </a:rPr>
              <a:t>Vận động: Quê hương tươi đẹp</a:t>
            </a: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572895" y="1508760"/>
            <a:ext cx="5839460" cy="44126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3333FF"/>
                </a:solidFill>
                <a:latin typeface="UTM Avo" panose="02040603050506020204" charset="0"/>
                <a:cs typeface="UTM Avo" panose="02040603050506020204" charset="0"/>
              </a:rPr>
              <a:t>Trò chơi 2: Vẽ cảnh đẹp quê hương</a:t>
            </a:r>
            <a:endParaRPr lang="en-US" sz="4000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7800" y="-457200"/>
            <a:ext cx="11660188" cy="769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65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0"/>
            <a:ext cx="7620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66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3376">
            <a:off x="0" y="1905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67" descr="nho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75" y="3276600"/>
            <a:ext cx="18510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6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18367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69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400" y="4800600"/>
            <a:ext cx="17033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70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45799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7" name="Picture 71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708525"/>
            <a:ext cx="1676400" cy="103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72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257800"/>
            <a:ext cx="91440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7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0"/>
            <a:ext cx="685800" cy="42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WordArt 74"/>
          <p:cNvSpPr>
            <a:spLocks noTextEdit="1"/>
          </p:cNvSpPr>
          <p:nvPr/>
        </p:nvSpPr>
        <p:spPr>
          <a:xfrm>
            <a:off x="381000" y="1219200"/>
            <a:ext cx="8007350" cy="2801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BÉ CHĂM NGOAN HỌC GIỎI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61" name="Text Box 75"/>
          <p:cNvSpPr txBox="1"/>
          <p:nvPr/>
        </p:nvSpPr>
        <p:spPr>
          <a:xfrm>
            <a:off x="1355725" y="20939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679575" y="798195"/>
            <a:ext cx="5537200" cy="5283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Trò chuyện cảnh đẹp quê hương Ninh Bình</a:t>
            </a:r>
            <a:endParaRPr lang="en-US" sz="36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0928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6200" y="6019800"/>
            <a:ext cx="9004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Toàn cảnh Tam Cốc Bích Động</a:t>
            </a:r>
            <a:endParaRPr lang="en-US" sz="40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2180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58445" y="31750"/>
            <a:ext cx="8806180" cy="4735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Tam Cốc – Bích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ộng là quần thể hang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ộng ở ph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ờng Nam Hoa L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, tỉnh Ninh Bình, Việt Nam.</a:t>
            </a:r>
            <a:endParaRPr lang="en-US" altLang="en-US" sz="24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Tam Cốc – Bích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ộng còn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ợc biết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ến với những cái tên nổi tiếng nh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"vịnh Hạ Long trên cạn" hay "Nam thiên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ệ nhị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ộng" là một khu du lịch trọng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iểm quốc gia Việt Nam. Toàn khu vực bao gồm hệ thống các hang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ộng núi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 vôi và các di tích lịch sử liên quan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ến hành cung V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ũ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Lâm của triều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ại nhà Trần. Quần thể danh thắng Tràng An - Tam Cốc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ợc Thủ t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ớng chính phủ Việt Nam xếp hạng là di tích quốc gia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ặc biệt và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ã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ợc tổ chức UNESCO xếp hạng di sản thế giới.</a:t>
            </a:r>
            <a:endParaRPr lang="en-US" altLang="en-US" sz="24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9152255" cy="60483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9380" y="6221095"/>
            <a:ext cx="8872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Bến thuyền Tam Cốc</a:t>
            </a:r>
            <a:endParaRPr lang="en-US" sz="40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WordArt 5"/>
          <p:cNvSpPr>
            <a:spLocks noTextEdit="1"/>
          </p:cNvSpPr>
          <p:nvPr/>
        </p:nvSpPr>
        <p:spPr>
          <a:xfrm>
            <a:off x="793750" y="5943600"/>
            <a:ext cx="737171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Mùa lúa chín Tam Cốc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11615" cy="580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3" name="Group 12"/>
          <p:cNvGrpSpPr/>
          <p:nvPr/>
        </p:nvGrpSpPr>
        <p:grpSpPr>
          <a:xfrm rot="10800000">
            <a:off x="0" y="4267200"/>
            <a:ext cx="2884488" cy="2838450"/>
            <a:chOff x="3936" y="-15"/>
            <a:chExt cx="1817" cy="1788"/>
          </a:xfrm>
        </p:grpSpPr>
        <p:pic>
          <p:nvPicPr>
            <p:cNvPr id="5137" name="Picture 13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4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15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4" name="Group 8"/>
          <p:cNvGrpSpPr/>
          <p:nvPr/>
        </p:nvGrpSpPr>
        <p:grpSpPr>
          <a:xfrm>
            <a:off x="0" y="0"/>
            <a:ext cx="2838450" cy="2884488"/>
            <a:chOff x="-3" y="23"/>
            <a:chExt cx="1788" cy="1817"/>
          </a:xfrm>
        </p:grpSpPr>
        <p:pic>
          <p:nvPicPr>
            <p:cNvPr id="5134" name="Picture 21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9139794">
              <a:off x="70" y="144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22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783" y="-763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23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751" y="858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5" name="Group 8"/>
          <p:cNvGrpSpPr/>
          <p:nvPr/>
        </p:nvGrpSpPr>
        <p:grpSpPr>
          <a:xfrm rot="5400000">
            <a:off x="6281738" y="4213225"/>
            <a:ext cx="2884487" cy="2838450"/>
            <a:chOff x="3936" y="-15"/>
            <a:chExt cx="1817" cy="1788"/>
          </a:xfrm>
        </p:grpSpPr>
        <p:pic>
          <p:nvPicPr>
            <p:cNvPr id="5131" name="Picture 9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10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11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6" name="Group 16"/>
          <p:cNvGrpSpPr/>
          <p:nvPr/>
        </p:nvGrpSpPr>
        <p:grpSpPr>
          <a:xfrm>
            <a:off x="6224588" y="4763"/>
            <a:ext cx="2884487" cy="2838450"/>
            <a:chOff x="3936" y="-15"/>
            <a:chExt cx="1817" cy="1788"/>
          </a:xfrm>
        </p:grpSpPr>
        <p:pic>
          <p:nvPicPr>
            <p:cNvPr id="5128" name="Picture 17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Picture 18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19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7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Tràng An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945" y="40005"/>
            <a:ext cx="9177020" cy="605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3" name="Group 12"/>
          <p:cNvGrpSpPr/>
          <p:nvPr/>
        </p:nvGrpSpPr>
        <p:grpSpPr>
          <a:xfrm rot="10800000">
            <a:off x="0" y="4267200"/>
            <a:ext cx="2884488" cy="2838450"/>
            <a:chOff x="3936" y="-15"/>
            <a:chExt cx="1817" cy="1788"/>
          </a:xfrm>
        </p:grpSpPr>
        <p:pic>
          <p:nvPicPr>
            <p:cNvPr id="5137" name="Picture 13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4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15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4" name="Group 8"/>
          <p:cNvGrpSpPr/>
          <p:nvPr/>
        </p:nvGrpSpPr>
        <p:grpSpPr>
          <a:xfrm>
            <a:off x="0" y="0"/>
            <a:ext cx="2838450" cy="2884488"/>
            <a:chOff x="-3" y="23"/>
            <a:chExt cx="1788" cy="1817"/>
          </a:xfrm>
        </p:grpSpPr>
        <p:pic>
          <p:nvPicPr>
            <p:cNvPr id="5134" name="Picture 21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9139794">
              <a:off x="70" y="144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22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783" y="-763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23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751" y="858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5" name="Group 8"/>
          <p:cNvGrpSpPr/>
          <p:nvPr/>
        </p:nvGrpSpPr>
        <p:grpSpPr>
          <a:xfrm rot="5400000">
            <a:off x="6281738" y="4213225"/>
            <a:ext cx="2884487" cy="2838450"/>
            <a:chOff x="3936" y="-15"/>
            <a:chExt cx="1817" cy="1788"/>
          </a:xfrm>
        </p:grpSpPr>
        <p:pic>
          <p:nvPicPr>
            <p:cNvPr id="5131" name="Picture 9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10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11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6" name="Group 16"/>
          <p:cNvGrpSpPr/>
          <p:nvPr/>
        </p:nvGrpSpPr>
        <p:grpSpPr>
          <a:xfrm>
            <a:off x="6224588" y="4763"/>
            <a:ext cx="2884487" cy="2838450"/>
            <a:chOff x="3936" y="-15"/>
            <a:chExt cx="1817" cy="1788"/>
          </a:xfrm>
        </p:grpSpPr>
        <p:pic>
          <p:nvPicPr>
            <p:cNvPr id="5128" name="Picture 17" descr="hoa-ho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Picture 18" descr="hoa-da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19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945" y="-14605"/>
            <a:ext cx="9177020" cy="71031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97790" y="5080"/>
            <a:ext cx="9104630" cy="7039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Quần thể danh thắng Tràng An (Ninh Bình), di sản hỗn hợp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ầu tiên tại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ông Nam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Á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đư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ợc UNESCO công nhận vào n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ă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m 2014, là vùng du lịch sinh thái và tâm linh nổi tiếng,  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iểm nhấn du lịch và v</a:t>
            </a:r>
            <a:r>
              <a:rPr lang="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ă</a:t>
            </a:r>
            <a:r>
              <a:rPr lang="en-US" altLang="en-US" sz="24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 hóa</a:t>
            </a:r>
            <a:endParaRPr lang="en-US" altLang="en-US" sz="2400" b="1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ham quan bằng thuyền: Du khách ch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è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o thuyền nhỏ qua các dòng sông nhỏ,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i xuyên qua các hang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ộng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á vôi.</a:t>
            </a:r>
            <a:endParaRPr lang="en-US" altLang="en-US" sz="2400" b="1">
              <a:solidFill>
                <a:srgbClr val="FFC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Tâm linh: Các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ền, chùa cổ kính gắn liền với lịch sử nh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ền Trình, </a:t>
            </a:r>
            <a:r>
              <a:rPr lang="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ền Trần, phủ Khống.</a:t>
            </a:r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Hệ sinh thái: Khu vực có hệ sinh thái rừng trên núi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á vôi phong phú,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 dạng với nhiều loài 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ộng thực vật qu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ý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hiếm.</a:t>
            </a:r>
            <a:endParaRPr lang="en-US" altLang="en-US" sz="24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Trải nghiệm v</a:t>
            </a:r>
            <a:r>
              <a:rPr lang="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ă</a:t>
            </a:r>
            <a:r>
              <a:rPr lang="en-US" altLang="en-US" sz="2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 hóa: Tìm hiểu về lịch sử tiền sử và lịch sử phong kiến tại Khu du lịch sinh thái Tràng An.</a:t>
            </a:r>
            <a:r>
              <a:rPr lang="en-US" altLang="en-US" sz="2400" b="1">
                <a:solidFill>
                  <a:srgbClr val="00B0F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altLang="en-US" sz="2400" b="1">
              <a:solidFill>
                <a:srgbClr val="00B0F0"/>
              </a:solidFill>
              <a:latin typeface="UTM Avo" panose="02040603050506020204" charset="0"/>
              <a:cs typeface="UTM Avo" panose="02040603050506020204" charset="0"/>
            </a:endParaRPr>
          </a:p>
          <a:p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Tràng An là một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iểm 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đ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ến du lịch sinh thái, tâm linh và v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ă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n hóa nổi bật, hấp dẫn du khách trong và ngoài n</a:t>
            </a:r>
            <a:r>
              <a:rPr lang="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altLang="en-US" sz="2400" b="1">
                <a:solidFill>
                  <a:srgbClr val="FFFF00"/>
                </a:solidFill>
                <a:latin typeface="UTM Avo" panose="02040603050506020204" charset="0"/>
                <a:cs typeface="UTM Avo" panose="02040603050506020204" charset="0"/>
              </a:rPr>
              <a:t>ớc</a:t>
            </a:r>
            <a:endParaRPr lang="en-US" altLang="en-US" sz="2400" b="1">
              <a:solidFill>
                <a:srgbClr val="FFFF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3361</Words>
  <Application>WPS Presentation</Application>
  <PresentationFormat/>
  <Paragraphs>62</Paragraphs>
  <Slides>21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.VnTime</vt:lpstr>
      <vt:lpstr>UTM Avo</vt:lpstr>
      <vt:lpstr>.VnVogue</vt:lpstr>
      <vt:lpstr>Times New Roman</vt:lpstr>
      <vt:lpstr>Microsoft YaHei</vt:lpstr>
      <vt:lpstr>Arial Unicode MS</vt:lpstr>
      <vt:lpstr>Calibri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Admin</cp:lastModifiedBy>
  <cp:revision>88</cp:revision>
  <dcterms:created xsi:type="dcterms:W3CDTF">2011-04-18T07:46:00Z</dcterms:created>
  <dcterms:modified xsi:type="dcterms:W3CDTF">2026-04-17T06:35:21Z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F36DE07627DF47B1B3B14A85D6878204_13</vt:lpwstr>
  </property>
  <property fmtid="{D5CDD505-2E9C-101B-9397-08002B2CF9AE}" pid="3" name="KSOProductBuildVer">
    <vt:lpwstr>1033-12.1.0.25242</vt:lpwstr>
  </property>
</Properties>
</file>